
<file path=[Content_Types].xml><?xml version="1.0" encoding="utf-8"?>
<Types xmlns="http://schemas.openxmlformats.org/package/2006/content-types">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72" r:id="rId1"/>
    <p:sldMasterId id="2147483660" r:id="rId2"/>
    <p:sldMasterId id="2147483702" r:id="rId3"/>
  </p:sldMasterIdLst>
  <p:notesMasterIdLst>
    <p:notesMasterId r:id="rId30"/>
  </p:notesMasterIdLst>
  <p:handoutMasterIdLst>
    <p:handoutMasterId r:id="rId31"/>
  </p:handoutMasterIdLst>
  <p:sldIdLst>
    <p:sldId id="256" r:id="rId4"/>
    <p:sldId id="291" r:id="rId5"/>
    <p:sldId id="257" r:id="rId6"/>
    <p:sldId id="258" r:id="rId7"/>
    <p:sldId id="259" r:id="rId8"/>
    <p:sldId id="260" r:id="rId9"/>
    <p:sldId id="261" r:id="rId10"/>
    <p:sldId id="264" r:id="rId11"/>
    <p:sldId id="280" r:id="rId12"/>
    <p:sldId id="262" r:id="rId13"/>
    <p:sldId id="267" r:id="rId14"/>
    <p:sldId id="288" r:id="rId15"/>
    <p:sldId id="271" r:id="rId16"/>
    <p:sldId id="274" r:id="rId17"/>
    <p:sldId id="275" r:id="rId18"/>
    <p:sldId id="287" r:id="rId19"/>
    <p:sldId id="269" r:id="rId20"/>
    <p:sldId id="263" r:id="rId21"/>
    <p:sldId id="276" r:id="rId22"/>
    <p:sldId id="272" r:id="rId23"/>
    <p:sldId id="278" r:id="rId24"/>
    <p:sldId id="277" r:id="rId25"/>
    <p:sldId id="283" r:id="rId26"/>
    <p:sldId id="284" r:id="rId27"/>
    <p:sldId id="285" r:id="rId28"/>
    <p:sldId id="281" r:id="rId29"/>
  </p:sldIdLst>
  <p:sldSz cx="9144000" cy="6858000" type="screen4x3"/>
  <p:notesSz cx="6881813" cy="9661525"/>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בני גולדברג" initials="בג" lastIdx="3" clrIdx="0">
    <p:extLst>
      <p:ext uri="{19B8F6BF-5375-455C-9EA6-DF929625EA0E}">
        <p15:presenceInfo xmlns:p15="http://schemas.microsoft.com/office/powerpoint/2012/main" userId="dca01385529f42d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050EA0-7911-4881-88F3-FB914FB0D919}" v="1" dt="2021-03-30T13:35:09.104"/>
  </p1510:revLst>
</p1510:revInfo>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62" d="100"/>
          <a:sy n="62" d="100"/>
        </p:scale>
        <p:origin x="1400" y="76"/>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commentAuthors" Target="commentAuthors.xml"/><Relationship Id="rId37" Type="http://schemas.microsoft.com/office/2015/10/relationships/revisionInfo" Target="revisionInfo.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5.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a:extLst>
              <a:ext uri="{FF2B5EF4-FFF2-40B4-BE49-F238E27FC236}">
                <a16:creationId xmlns:a16="http://schemas.microsoft.com/office/drawing/2014/main" id="{820ED0F2-E5D5-411E-8DA8-0C936869176F}"/>
              </a:ext>
            </a:extLst>
          </p:cNvPr>
          <p:cNvSpPr>
            <a:spLocks noGrp="1"/>
          </p:cNvSpPr>
          <p:nvPr>
            <p:ph type="hdr" sz="quarter"/>
          </p:nvPr>
        </p:nvSpPr>
        <p:spPr>
          <a:xfrm>
            <a:off x="3899694" y="0"/>
            <a:ext cx="2982119" cy="484754"/>
          </a:xfrm>
          <a:prstGeom prst="rect">
            <a:avLst/>
          </a:prstGeom>
        </p:spPr>
        <p:txBody>
          <a:bodyPr vert="horz" lIns="94531" tIns="47265" rIns="94531" bIns="47265" rtlCol="1"/>
          <a:lstStyle>
            <a:lvl1pPr algn="r">
              <a:defRPr sz="1200"/>
            </a:lvl1pPr>
          </a:lstStyle>
          <a:p>
            <a:endParaRPr lang="he-IL"/>
          </a:p>
        </p:txBody>
      </p:sp>
      <p:sp>
        <p:nvSpPr>
          <p:cNvPr id="3" name="מציין מיקום של תאריך 2">
            <a:extLst>
              <a:ext uri="{FF2B5EF4-FFF2-40B4-BE49-F238E27FC236}">
                <a16:creationId xmlns:a16="http://schemas.microsoft.com/office/drawing/2014/main" id="{BBDB0223-FE94-4D49-B3FD-705D8CB90C5B}"/>
              </a:ext>
            </a:extLst>
          </p:cNvPr>
          <p:cNvSpPr>
            <a:spLocks noGrp="1"/>
          </p:cNvSpPr>
          <p:nvPr>
            <p:ph type="dt" sz="quarter" idx="1"/>
          </p:nvPr>
        </p:nvSpPr>
        <p:spPr>
          <a:xfrm>
            <a:off x="1593" y="0"/>
            <a:ext cx="2982119" cy="484754"/>
          </a:xfrm>
          <a:prstGeom prst="rect">
            <a:avLst/>
          </a:prstGeom>
        </p:spPr>
        <p:txBody>
          <a:bodyPr vert="horz" lIns="94531" tIns="47265" rIns="94531" bIns="47265" rtlCol="1"/>
          <a:lstStyle>
            <a:lvl1pPr algn="l">
              <a:defRPr sz="1200"/>
            </a:lvl1pPr>
          </a:lstStyle>
          <a:p>
            <a:fld id="{420E1B4E-E159-4432-B4D6-D5710C1C59DD}" type="datetimeFigureOut">
              <a:rPr lang="he-IL" smtClean="0"/>
              <a:t>ט"ז/אדר/תשפ"ג</a:t>
            </a:fld>
            <a:endParaRPr lang="he-IL"/>
          </a:p>
        </p:txBody>
      </p:sp>
      <p:sp>
        <p:nvSpPr>
          <p:cNvPr id="4" name="מציין מיקום של כותרת תחתונה 3">
            <a:extLst>
              <a:ext uri="{FF2B5EF4-FFF2-40B4-BE49-F238E27FC236}">
                <a16:creationId xmlns:a16="http://schemas.microsoft.com/office/drawing/2014/main" id="{E8FCEDFF-01E2-4807-B190-1B57C6119372}"/>
              </a:ext>
            </a:extLst>
          </p:cNvPr>
          <p:cNvSpPr>
            <a:spLocks noGrp="1"/>
          </p:cNvSpPr>
          <p:nvPr>
            <p:ph type="ftr" sz="quarter" idx="2"/>
          </p:nvPr>
        </p:nvSpPr>
        <p:spPr>
          <a:xfrm>
            <a:off x="3899694" y="9176772"/>
            <a:ext cx="2982119" cy="484753"/>
          </a:xfrm>
          <a:prstGeom prst="rect">
            <a:avLst/>
          </a:prstGeom>
        </p:spPr>
        <p:txBody>
          <a:bodyPr vert="horz" lIns="94531" tIns="47265" rIns="94531" bIns="47265" rtlCol="1" anchor="b"/>
          <a:lstStyle>
            <a:lvl1pPr algn="r">
              <a:defRPr sz="1200"/>
            </a:lvl1pPr>
          </a:lstStyle>
          <a:p>
            <a:endParaRPr lang="he-IL"/>
          </a:p>
        </p:txBody>
      </p:sp>
      <p:sp>
        <p:nvSpPr>
          <p:cNvPr id="5" name="מציין מיקום של מספר שקופית 4">
            <a:extLst>
              <a:ext uri="{FF2B5EF4-FFF2-40B4-BE49-F238E27FC236}">
                <a16:creationId xmlns:a16="http://schemas.microsoft.com/office/drawing/2014/main" id="{94A585D0-FA42-4B05-AC85-F68E2A71395D}"/>
              </a:ext>
            </a:extLst>
          </p:cNvPr>
          <p:cNvSpPr>
            <a:spLocks noGrp="1"/>
          </p:cNvSpPr>
          <p:nvPr>
            <p:ph type="sldNum" sz="quarter" idx="3"/>
          </p:nvPr>
        </p:nvSpPr>
        <p:spPr>
          <a:xfrm>
            <a:off x="1593" y="9176772"/>
            <a:ext cx="2982119" cy="484753"/>
          </a:xfrm>
          <a:prstGeom prst="rect">
            <a:avLst/>
          </a:prstGeom>
        </p:spPr>
        <p:txBody>
          <a:bodyPr vert="horz" lIns="94531" tIns="47265" rIns="94531" bIns="47265" rtlCol="1" anchor="b"/>
          <a:lstStyle>
            <a:lvl1pPr algn="l">
              <a:defRPr sz="1200"/>
            </a:lvl1pPr>
          </a:lstStyle>
          <a:p>
            <a:fld id="{4AE1DFA2-0C98-4A8C-BBBC-83712CCF2B3E}" type="slidenum">
              <a:rPr lang="he-IL" smtClean="0"/>
              <a:t>‹#›</a:t>
            </a:fld>
            <a:endParaRPr lang="he-IL"/>
          </a:p>
        </p:txBody>
      </p:sp>
    </p:spTree>
    <p:extLst>
      <p:ext uri="{BB962C8B-B14F-4D97-AF65-F5344CB8AC3E}">
        <p14:creationId xmlns:p14="http://schemas.microsoft.com/office/powerpoint/2010/main" val="1489160045"/>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99694" y="0"/>
            <a:ext cx="2982119" cy="484754"/>
          </a:xfrm>
          <a:prstGeom prst="rect">
            <a:avLst/>
          </a:prstGeom>
        </p:spPr>
        <p:txBody>
          <a:bodyPr vert="horz" lIns="94531" tIns="47265" rIns="94531" bIns="47265" rtlCol="1"/>
          <a:lstStyle>
            <a:lvl1pPr algn="r">
              <a:defRPr sz="1200"/>
            </a:lvl1pPr>
          </a:lstStyle>
          <a:p>
            <a:endParaRPr lang="he-IL"/>
          </a:p>
        </p:txBody>
      </p:sp>
      <p:sp>
        <p:nvSpPr>
          <p:cNvPr id="3" name="מציין מיקום של תאריך 2"/>
          <p:cNvSpPr>
            <a:spLocks noGrp="1"/>
          </p:cNvSpPr>
          <p:nvPr>
            <p:ph type="dt" idx="1"/>
          </p:nvPr>
        </p:nvSpPr>
        <p:spPr>
          <a:xfrm>
            <a:off x="1593" y="0"/>
            <a:ext cx="2982119" cy="484754"/>
          </a:xfrm>
          <a:prstGeom prst="rect">
            <a:avLst/>
          </a:prstGeom>
        </p:spPr>
        <p:txBody>
          <a:bodyPr vert="horz" lIns="94531" tIns="47265" rIns="94531" bIns="47265" rtlCol="1"/>
          <a:lstStyle>
            <a:lvl1pPr algn="l">
              <a:defRPr sz="1200"/>
            </a:lvl1pPr>
          </a:lstStyle>
          <a:p>
            <a:fld id="{312AB1C9-6969-4E9E-846F-6325368C92AF}" type="datetimeFigureOut">
              <a:rPr lang="he-IL" smtClean="0"/>
              <a:t>ט"ז/אדר/תשפ"ג</a:t>
            </a:fld>
            <a:endParaRPr lang="he-IL"/>
          </a:p>
        </p:txBody>
      </p:sp>
      <p:sp>
        <p:nvSpPr>
          <p:cNvPr id="4" name="מציין מיקום של תמונת שקופית 3"/>
          <p:cNvSpPr>
            <a:spLocks noGrp="1" noRot="1" noChangeAspect="1"/>
          </p:cNvSpPr>
          <p:nvPr>
            <p:ph type="sldImg" idx="2"/>
          </p:nvPr>
        </p:nvSpPr>
        <p:spPr>
          <a:xfrm>
            <a:off x="1268413" y="1208088"/>
            <a:ext cx="4344987" cy="3260725"/>
          </a:xfrm>
          <a:prstGeom prst="rect">
            <a:avLst/>
          </a:prstGeom>
          <a:noFill/>
          <a:ln w="12700">
            <a:solidFill>
              <a:prstClr val="black"/>
            </a:solidFill>
          </a:ln>
        </p:spPr>
        <p:txBody>
          <a:bodyPr vert="horz" lIns="94531" tIns="47265" rIns="94531" bIns="47265" rtlCol="1" anchor="ctr"/>
          <a:lstStyle/>
          <a:p>
            <a:endParaRPr lang="he-IL"/>
          </a:p>
        </p:txBody>
      </p:sp>
      <p:sp>
        <p:nvSpPr>
          <p:cNvPr id="5" name="מציין מיקום של הערות 4"/>
          <p:cNvSpPr>
            <a:spLocks noGrp="1"/>
          </p:cNvSpPr>
          <p:nvPr>
            <p:ph type="body" sz="quarter" idx="3"/>
          </p:nvPr>
        </p:nvSpPr>
        <p:spPr>
          <a:xfrm>
            <a:off x="688182" y="4649609"/>
            <a:ext cx="5505450" cy="3804225"/>
          </a:xfrm>
          <a:prstGeom prst="rect">
            <a:avLst/>
          </a:prstGeom>
        </p:spPr>
        <p:txBody>
          <a:bodyPr vert="horz" lIns="94531" tIns="47265" rIns="94531" bIns="47265" rtlCol="1"/>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99694" y="9176772"/>
            <a:ext cx="2982119" cy="484753"/>
          </a:xfrm>
          <a:prstGeom prst="rect">
            <a:avLst/>
          </a:prstGeom>
        </p:spPr>
        <p:txBody>
          <a:bodyPr vert="horz" lIns="94531" tIns="47265" rIns="94531" bIns="47265"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93" y="9176772"/>
            <a:ext cx="2982119" cy="484753"/>
          </a:xfrm>
          <a:prstGeom prst="rect">
            <a:avLst/>
          </a:prstGeom>
        </p:spPr>
        <p:txBody>
          <a:bodyPr vert="horz" lIns="94531" tIns="47265" rIns="94531" bIns="47265" rtlCol="1" anchor="b"/>
          <a:lstStyle>
            <a:lvl1pPr algn="l">
              <a:defRPr sz="1200"/>
            </a:lvl1pPr>
          </a:lstStyle>
          <a:p>
            <a:fld id="{F0B1083C-E8D3-4406-A79D-810EB5DDFD0D}" type="slidenum">
              <a:rPr lang="he-IL" smtClean="0"/>
              <a:t>‹#›</a:t>
            </a:fld>
            <a:endParaRPr lang="he-IL"/>
          </a:p>
        </p:txBody>
      </p:sp>
    </p:spTree>
    <p:extLst>
      <p:ext uri="{BB962C8B-B14F-4D97-AF65-F5344CB8AC3E}">
        <p14:creationId xmlns:p14="http://schemas.microsoft.com/office/powerpoint/2010/main" val="232700734"/>
      </p:ext>
    </p:extLst>
  </p:cSld>
  <p:clrMap bg1="lt1" tx1="dk1" bg2="lt2" tx2="dk2" accent1="accent1" accent2="accent2" accent3="accent3" accent4="accent4" accent5="accent5" accent6="accent6" hlink="hlink" folHlink="folHlink"/>
  <p:hf sldNum="0" ft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a:solidFill>
                <a:srgbClr val="0070C0"/>
              </a:solidFill>
            </a:endParaRPr>
          </a:p>
        </p:txBody>
      </p:sp>
      <p:sp>
        <p:nvSpPr>
          <p:cNvPr id="4" name="מציין מיקום של כותרת עליונה 3"/>
          <p:cNvSpPr>
            <a:spLocks noGrp="1"/>
          </p:cNvSpPr>
          <p:nvPr>
            <p:ph type="hdr" sz="quarter"/>
          </p:nvPr>
        </p:nvSpPr>
        <p:spPr/>
        <p:txBody>
          <a:bodyPr/>
          <a:lstStyle/>
          <a:p>
            <a:endParaRPr lang="he-IL"/>
          </a:p>
        </p:txBody>
      </p:sp>
    </p:spTree>
    <p:extLst>
      <p:ext uri="{BB962C8B-B14F-4D97-AF65-F5344CB8AC3E}">
        <p14:creationId xmlns:p14="http://schemas.microsoft.com/office/powerpoint/2010/main" val="2190735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FB0FFF6-DEF2-436C-BED9-DEA758D18E52}"/>
              </a:ext>
            </a:extLst>
          </p:cNvPr>
          <p:cNvSpPr>
            <a:spLocks noGrp="1"/>
          </p:cNvSpPr>
          <p:nvPr>
            <p:ph type="ctrTitle"/>
          </p:nvPr>
        </p:nvSpPr>
        <p:spPr>
          <a:xfrm>
            <a:off x="1143000" y="1122363"/>
            <a:ext cx="6858000" cy="2387600"/>
          </a:xfrm>
        </p:spPr>
        <p:txBody>
          <a:bodyPr anchor="b"/>
          <a:lstStyle>
            <a:lvl1pPr algn="ctr">
              <a:defRPr sz="60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A86979DA-D222-4D98-B2F1-815B993DC78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9E820511-6695-41F9-A559-8381A496642C}"/>
              </a:ext>
            </a:extLst>
          </p:cNvPr>
          <p:cNvSpPr>
            <a:spLocks noGrp="1"/>
          </p:cNvSpPr>
          <p:nvPr>
            <p:ph type="dt" sz="half" idx="10"/>
          </p:nvPr>
        </p:nvSpPr>
        <p:spPr/>
        <p:txBody>
          <a:bodyPr/>
          <a:lstStyle/>
          <a:p>
            <a:fld id="{81F76A9A-9911-454F-B93F-DCD28F70D861}" type="datetime8">
              <a:rPr lang="he-IL" smtClean="0"/>
              <a:t>09 מרץ 23</a:t>
            </a:fld>
            <a:endParaRPr lang="he-IL"/>
          </a:p>
        </p:txBody>
      </p:sp>
      <p:sp>
        <p:nvSpPr>
          <p:cNvPr id="5" name="מציין מיקום של כותרת תחתונה 4">
            <a:extLst>
              <a:ext uri="{FF2B5EF4-FFF2-40B4-BE49-F238E27FC236}">
                <a16:creationId xmlns:a16="http://schemas.microsoft.com/office/drawing/2014/main" id="{26BBC931-DCF7-4121-8EEC-2A7C90A10834}"/>
              </a:ext>
            </a:extLst>
          </p:cNvPr>
          <p:cNvSpPr>
            <a:spLocks noGrp="1"/>
          </p:cNvSpPr>
          <p:nvPr>
            <p:ph type="ftr" sz="quarter" idx="11"/>
          </p:nvPr>
        </p:nvSpPr>
        <p:spPr/>
        <p:txBody>
          <a:bodyPr/>
          <a:lstStyle/>
          <a:p>
            <a:r>
              <a:rPr lang="he-IL"/>
              <a:t>ביטול המשמעת בכנסת</a:t>
            </a:r>
          </a:p>
        </p:txBody>
      </p:sp>
      <p:sp>
        <p:nvSpPr>
          <p:cNvPr id="6" name="מציין מיקום של מספר שקופית 5">
            <a:extLst>
              <a:ext uri="{FF2B5EF4-FFF2-40B4-BE49-F238E27FC236}">
                <a16:creationId xmlns:a16="http://schemas.microsoft.com/office/drawing/2014/main" id="{2985B8C0-5614-45EB-A98F-722EF0C0F02C}"/>
              </a:ext>
            </a:extLst>
          </p:cNvPr>
          <p:cNvSpPr>
            <a:spLocks noGrp="1"/>
          </p:cNvSpPr>
          <p:nvPr>
            <p:ph type="sldNum" sz="quarter" idx="12"/>
          </p:nvPr>
        </p:nvSpPr>
        <p:spPr/>
        <p:txBody>
          <a:bodyPr/>
          <a:lstStyle/>
          <a:p>
            <a:fld id="{2D0A85A2-5722-4B81-8B3E-D74EAFF6B6CE}" type="slidenum">
              <a:rPr lang="he-IL" smtClean="0"/>
              <a:t>‹#›</a:t>
            </a:fld>
            <a:endParaRPr lang="he-IL"/>
          </a:p>
        </p:txBody>
      </p:sp>
    </p:spTree>
    <p:extLst>
      <p:ext uri="{BB962C8B-B14F-4D97-AF65-F5344CB8AC3E}">
        <p14:creationId xmlns:p14="http://schemas.microsoft.com/office/powerpoint/2010/main" val="1568811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85E64C5-0905-4776-AF05-E51C61B6593D}"/>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62C3B4B8-3F6D-4A3C-83FE-20A7A742F728}"/>
              </a:ext>
            </a:extLst>
          </p:cNvPr>
          <p:cNvSpPr>
            <a:spLocks noGrp="1"/>
          </p:cNvSpPr>
          <p:nvPr>
            <p:ph type="body" orient="vert" idx="1"/>
          </p:nvPr>
        </p:nvSpPr>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23EAF5C6-7850-49BF-B69A-64D37D2B8B2B}"/>
              </a:ext>
            </a:extLst>
          </p:cNvPr>
          <p:cNvSpPr>
            <a:spLocks noGrp="1"/>
          </p:cNvSpPr>
          <p:nvPr>
            <p:ph type="dt" sz="half" idx="10"/>
          </p:nvPr>
        </p:nvSpPr>
        <p:spPr/>
        <p:txBody>
          <a:bodyPr/>
          <a:lstStyle/>
          <a:p>
            <a:fld id="{D3493695-7963-4AB1-AE77-E1904D1392BF}" type="datetime8">
              <a:rPr lang="he-IL" smtClean="0"/>
              <a:t>09 מרץ 23</a:t>
            </a:fld>
            <a:endParaRPr lang="he-IL"/>
          </a:p>
        </p:txBody>
      </p:sp>
      <p:sp>
        <p:nvSpPr>
          <p:cNvPr id="5" name="מציין מיקום של כותרת תחתונה 4">
            <a:extLst>
              <a:ext uri="{FF2B5EF4-FFF2-40B4-BE49-F238E27FC236}">
                <a16:creationId xmlns:a16="http://schemas.microsoft.com/office/drawing/2014/main" id="{5F9F15FE-B477-41C7-8439-CB5F7ED5F7A9}"/>
              </a:ext>
            </a:extLst>
          </p:cNvPr>
          <p:cNvSpPr>
            <a:spLocks noGrp="1"/>
          </p:cNvSpPr>
          <p:nvPr>
            <p:ph type="ftr" sz="quarter" idx="11"/>
          </p:nvPr>
        </p:nvSpPr>
        <p:spPr/>
        <p:txBody>
          <a:bodyPr/>
          <a:lstStyle/>
          <a:p>
            <a:r>
              <a:rPr lang="he-IL"/>
              <a:t>ביטול המשמעת בכנסת</a:t>
            </a:r>
          </a:p>
        </p:txBody>
      </p:sp>
      <p:sp>
        <p:nvSpPr>
          <p:cNvPr id="6" name="מציין מיקום של מספר שקופית 5">
            <a:extLst>
              <a:ext uri="{FF2B5EF4-FFF2-40B4-BE49-F238E27FC236}">
                <a16:creationId xmlns:a16="http://schemas.microsoft.com/office/drawing/2014/main" id="{0495D5CA-B5A2-41C3-AE3C-55830FB6AD6B}"/>
              </a:ext>
            </a:extLst>
          </p:cNvPr>
          <p:cNvSpPr>
            <a:spLocks noGrp="1"/>
          </p:cNvSpPr>
          <p:nvPr>
            <p:ph type="sldNum" sz="quarter" idx="12"/>
          </p:nvPr>
        </p:nvSpPr>
        <p:spPr/>
        <p:txBody>
          <a:bodyPr/>
          <a:lstStyle/>
          <a:p>
            <a:fld id="{2D0A85A2-5722-4B81-8B3E-D74EAFF6B6CE}" type="slidenum">
              <a:rPr lang="he-IL" smtClean="0"/>
              <a:t>‹#›</a:t>
            </a:fld>
            <a:endParaRPr lang="he-IL"/>
          </a:p>
        </p:txBody>
      </p:sp>
    </p:spTree>
    <p:extLst>
      <p:ext uri="{BB962C8B-B14F-4D97-AF65-F5344CB8AC3E}">
        <p14:creationId xmlns:p14="http://schemas.microsoft.com/office/powerpoint/2010/main" val="722271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B7AE028C-53FE-4396-AA5A-76E45F9B938D}"/>
              </a:ext>
            </a:extLst>
          </p:cNvPr>
          <p:cNvSpPr>
            <a:spLocks noGrp="1"/>
          </p:cNvSpPr>
          <p:nvPr>
            <p:ph type="title" orient="vert"/>
          </p:nvPr>
        </p:nvSpPr>
        <p:spPr>
          <a:xfrm>
            <a:off x="6543675" y="365125"/>
            <a:ext cx="1971675"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CB0CA2CE-83ED-462B-83C1-648736AC2FB2}"/>
              </a:ext>
            </a:extLst>
          </p:cNvPr>
          <p:cNvSpPr>
            <a:spLocks noGrp="1"/>
          </p:cNvSpPr>
          <p:nvPr>
            <p:ph type="body" orient="vert" idx="1"/>
          </p:nvPr>
        </p:nvSpPr>
        <p:spPr>
          <a:xfrm>
            <a:off x="628650" y="365125"/>
            <a:ext cx="5762625" cy="5811838"/>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1F3B5766-4EBF-4517-A85C-E4DF0033161C}"/>
              </a:ext>
            </a:extLst>
          </p:cNvPr>
          <p:cNvSpPr>
            <a:spLocks noGrp="1"/>
          </p:cNvSpPr>
          <p:nvPr>
            <p:ph type="dt" sz="half" idx="10"/>
          </p:nvPr>
        </p:nvSpPr>
        <p:spPr/>
        <p:txBody>
          <a:bodyPr/>
          <a:lstStyle/>
          <a:p>
            <a:fld id="{FB860FE0-2279-4EF5-9435-B8240FB8F587}" type="datetime8">
              <a:rPr lang="he-IL" smtClean="0"/>
              <a:t>09 מרץ 23</a:t>
            </a:fld>
            <a:endParaRPr lang="he-IL"/>
          </a:p>
        </p:txBody>
      </p:sp>
      <p:sp>
        <p:nvSpPr>
          <p:cNvPr id="5" name="מציין מיקום של כותרת תחתונה 4">
            <a:extLst>
              <a:ext uri="{FF2B5EF4-FFF2-40B4-BE49-F238E27FC236}">
                <a16:creationId xmlns:a16="http://schemas.microsoft.com/office/drawing/2014/main" id="{4182BB14-BFAB-497A-BE88-7FCADDCBFC8B}"/>
              </a:ext>
            </a:extLst>
          </p:cNvPr>
          <p:cNvSpPr>
            <a:spLocks noGrp="1"/>
          </p:cNvSpPr>
          <p:nvPr>
            <p:ph type="ftr" sz="quarter" idx="11"/>
          </p:nvPr>
        </p:nvSpPr>
        <p:spPr/>
        <p:txBody>
          <a:bodyPr/>
          <a:lstStyle/>
          <a:p>
            <a:r>
              <a:rPr lang="he-IL"/>
              <a:t>ביטול המשמעת בכנסת</a:t>
            </a:r>
          </a:p>
        </p:txBody>
      </p:sp>
      <p:sp>
        <p:nvSpPr>
          <p:cNvPr id="6" name="מציין מיקום של מספר שקופית 5">
            <a:extLst>
              <a:ext uri="{FF2B5EF4-FFF2-40B4-BE49-F238E27FC236}">
                <a16:creationId xmlns:a16="http://schemas.microsoft.com/office/drawing/2014/main" id="{62D0889C-44E0-4CDD-802D-830B905CE300}"/>
              </a:ext>
            </a:extLst>
          </p:cNvPr>
          <p:cNvSpPr>
            <a:spLocks noGrp="1"/>
          </p:cNvSpPr>
          <p:nvPr>
            <p:ph type="sldNum" sz="quarter" idx="12"/>
          </p:nvPr>
        </p:nvSpPr>
        <p:spPr/>
        <p:txBody>
          <a:bodyPr/>
          <a:lstStyle/>
          <a:p>
            <a:fld id="{2D0A85A2-5722-4B81-8B3E-D74EAFF6B6CE}" type="slidenum">
              <a:rPr lang="he-IL" smtClean="0"/>
              <a:t>‹#›</a:t>
            </a:fld>
            <a:endParaRPr lang="he-IL"/>
          </a:p>
        </p:txBody>
      </p:sp>
    </p:spTree>
    <p:extLst>
      <p:ext uri="{BB962C8B-B14F-4D97-AF65-F5344CB8AC3E}">
        <p14:creationId xmlns:p14="http://schemas.microsoft.com/office/powerpoint/2010/main" val="22115741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0C19F2E-BE65-4281-B8DC-0AF82E9C387D}"/>
              </a:ext>
            </a:extLst>
          </p:cNvPr>
          <p:cNvSpPr>
            <a:spLocks noGrp="1"/>
          </p:cNvSpPr>
          <p:nvPr>
            <p:ph type="ctrTitle"/>
          </p:nvPr>
        </p:nvSpPr>
        <p:spPr>
          <a:xfrm>
            <a:off x="1143000" y="1122363"/>
            <a:ext cx="6858000" cy="2387600"/>
          </a:xfrm>
        </p:spPr>
        <p:txBody>
          <a:bodyPr anchor="b"/>
          <a:lstStyle>
            <a:lvl1pPr algn="ctr">
              <a:defRPr sz="60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C8FF614A-63EA-47E6-B156-DE9020578709}"/>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DC9CA310-815C-4D1C-9E89-9B2DD725518A}"/>
              </a:ext>
            </a:extLst>
          </p:cNvPr>
          <p:cNvSpPr>
            <a:spLocks noGrp="1"/>
          </p:cNvSpPr>
          <p:nvPr>
            <p:ph type="dt" sz="half" idx="10"/>
          </p:nvPr>
        </p:nvSpPr>
        <p:spPr/>
        <p:txBody>
          <a:bodyPr/>
          <a:lstStyle/>
          <a:p>
            <a:fld id="{EA4D67F6-266E-4458-926B-B693D22146AE}" type="datetime8">
              <a:rPr lang="he-IL" smtClean="0"/>
              <a:t>09 מרץ 23</a:t>
            </a:fld>
            <a:endParaRPr lang="he-IL"/>
          </a:p>
        </p:txBody>
      </p:sp>
      <p:sp>
        <p:nvSpPr>
          <p:cNvPr id="5" name="מציין מיקום של כותרת תחתונה 4">
            <a:extLst>
              <a:ext uri="{FF2B5EF4-FFF2-40B4-BE49-F238E27FC236}">
                <a16:creationId xmlns:a16="http://schemas.microsoft.com/office/drawing/2014/main" id="{F3D420FE-C48C-4B57-8707-2FADB134BA2B}"/>
              </a:ext>
            </a:extLst>
          </p:cNvPr>
          <p:cNvSpPr>
            <a:spLocks noGrp="1"/>
          </p:cNvSpPr>
          <p:nvPr>
            <p:ph type="ftr" sz="quarter" idx="11"/>
          </p:nvPr>
        </p:nvSpPr>
        <p:spPr/>
        <p:txBody>
          <a:bodyPr/>
          <a:lstStyle/>
          <a:p>
            <a:r>
              <a:rPr lang="he-IL"/>
              <a:t>ביטול המשמעת בכנסת</a:t>
            </a:r>
          </a:p>
        </p:txBody>
      </p:sp>
      <p:sp>
        <p:nvSpPr>
          <p:cNvPr id="6" name="מציין מיקום של מספר שקופית 5">
            <a:extLst>
              <a:ext uri="{FF2B5EF4-FFF2-40B4-BE49-F238E27FC236}">
                <a16:creationId xmlns:a16="http://schemas.microsoft.com/office/drawing/2014/main" id="{575E595B-EC0E-4160-989B-A944885589DE}"/>
              </a:ext>
            </a:extLst>
          </p:cNvPr>
          <p:cNvSpPr>
            <a:spLocks noGrp="1"/>
          </p:cNvSpPr>
          <p:nvPr>
            <p:ph type="sldNum" sz="quarter" idx="12"/>
          </p:nvPr>
        </p:nvSpPr>
        <p:spPr/>
        <p:txBody>
          <a:bodyPr/>
          <a:lstStyle/>
          <a:p>
            <a:fld id="{0A32936C-64B8-4FC2-ABFB-C6CC7338FBF7}" type="slidenum">
              <a:rPr lang="he-IL" smtClean="0"/>
              <a:t>‹#›</a:t>
            </a:fld>
            <a:endParaRPr lang="he-IL"/>
          </a:p>
        </p:txBody>
      </p:sp>
    </p:spTree>
    <p:extLst>
      <p:ext uri="{BB962C8B-B14F-4D97-AF65-F5344CB8AC3E}">
        <p14:creationId xmlns:p14="http://schemas.microsoft.com/office/powerpoint/2010/main" val="3143450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096425F-F144-4932-9B16-4871D092785B}"/>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82FCE667-5C33-43EB-81D5-E2661E37B6D9}"/>
              </a:ext>
            </a:extLst>
          </p:cNvPr>
          <p:cNvSpPr>
            <a:spLocks noGrp="1"/>
          </p:cNvSpPr>
          <p:nvPr>
            <p:ph idx="1"/>
          </p:nvPr>
        </p:nvSpPr>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766DDB62-CA7B-41BF-9BBD-6C046C5961D5}"/>
              </a:ext>
            </a:extLst>
          </p:cNvPr>
          <p:cNvSpPr>
            <a:spLocks noGrp="1"/>
          </p:cNvSpPr>
          <p:nvPr>
            <p:ph type="dt" sz="half" idx="10"/>
          </p:nvPr>
        </p:nvSpPr>
        <p:spPr/>
        <p:txBody>
          <a:bodyPr/>
          <a:lstStyle/>
          <a:p>
            <a:fld id="{214355E0-A500-4959-947C-3D167E5B0ACA}" type="datetime8">
              <a:rPr lang="he-IL" smtClean="0"/>
              <a:t>09 מרץ 23</a:t>
            </a:fld>
            <a:endParaRPr lang="he-IL"/>
          </a:p>
        </p:txBody>
      </p:sp>
      <p:sp>
        <p:nvSpPr>
          <p:cNvPr id="5" name="מציין מיקום של כותרת תחתונה 4">
            <a:extLst>
              <a:ext uri="{FF2B5EF4-FFF2-40B4-BE49-F238E27FC236}">
                <a16:creationId xmlns:a16="http://schemas.microsoft.com/office/drawing/2014/main" id="{A40BA080-50C5-4420-9E41-24E76F14DFD6}"/>
              </a:ext>
            </a:extLst>
          </p:cNvPr>
          <p:cNvSpPr>
            <a:spLocks noGrp="1"/>
          </p:cNvSpPr>
          <p:nvPr>
            <p:ph type="ftr" sz="quarter" idx="11"/>
          </p:nvPr>
        </p:nvSpPr>
        <p:spPr/>
        <p:txBody>
          <a:bodyPr/>
          <a:lstStyle/>
          <a:p>
            <a:r>
              <a:rPr lang="he-IL"/>
              <a:t>ביטול המשמעת בכנסת</a:t>
            </a:r>
          </a:p>
        </p:txBody>
      </p:sp>
      <p:sp>
        <p:nvSpPr>
          <p:cNvPr id="6" name="מציין מיקום של מספר שקופית 5">
            <a:extLst>
              <a:ext uri="{FF2B5EF4-FFF2-40B4-BE49-F238E27FC236}">
                <a16:creationId xmlns:a16="http://schemas.microsoft.com/office/drawing/2014/main" id="{FC76D0A5-63F4-4D1F-A75C-CD2C96B4D41D}"/>
              </a:ext>
            </a:extLst>
          </p:cNvPr>
          <p:cNvSpPr>
            <a:spLocks noGrp="1"/>
          </p:cNvSpPr>
          <p:nvPr>
            <p:ph type="sldNum" sz="quarter" idx="12"/>
          </p:nvPr>
        </p:nvSpPr>
        <p:spPr/>
        <p:txBody>
          <a:bodyPr/>
          <a:lstStyle/>
          <a:p>
            <a:fld id="{0A32936C-64B8-4FC2-ABFB-C6CC7338FBF7}" type="slidenum">
              <a:rPr lang="he-IL" smtClean="0"/>
              <a:t>‹#›</a:t>
            </a:fld>
            <a:endParaRPr lang="he-IL"/>
          </a:p>
        </p:txBody>
      </p:sp>
    </p:spTree>
    <p:extLst>
      <p:ext uri="{BB962C8B-B14F-4D97-AF65-F5344CB8AC3E}">
        <p14:creationId xmlns:p14="http://schemas.microsoft.com/office/powerpoint/2010/main" val="28518305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DAC278A-AB05-4511-8096-B65CB0339262}"/>
              </a:ext>
            </a:extLst>
          </p:cNvPr>
          <p:cNvSpPr>
            <a:spLocks noGrp="1"/>
          </p:cNvSpPr>
          <p:nvPr>
            <p:ph type="title"/>
          </p:nvPr>
        </p:nvSpPr>
        <p:spPr>
          <a:xfrm>
            <a:off x="623888" y="1709738"/>
            <a:ext cx="7886700" cy="2852737"/>
          </a:xfrm>
        </p:spPr>
        <p:txBody>
          <a:bodyPr anchor="b"/>
          <a:lstStyle>
            <a:lvl1pPr>
              <a:defRPr sz="60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79DF9F25-AE6C-48DB-AE94-BC16106A64E0}"/>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ערוך סגנונות טקסט של תבנית בסיס</a:t>
            </a:r>
          </a:p>
        </p:txBody>
      </p:sp>
      <p:sp>
        <p:nvSpPr>
          <p:cNvPr id="4" name="מציין מיקום של תאריך 3">
            <a:extLst>
              <a:ext uri="{FF2B5EF4-FFF2-40B4-BE49-F238E27FC236}">
                <a16:creationId xmlns:a16="http://schemas.microsoft.com/office/drawing/2014/main" id="{4ECD1FCC-1B85-43E5-9C5B-3C744813846C}"/>
              </a:ext>
            </a:extLst>
          </p:cNvPr>
          <p:cNvSpPr>
            <a:spLocks noGrp="1"/>
          </p:cNvSpPr>
          <p:nvPr>
            <p:ph type="dt" sz="half" idx="10"/>
          </p:nvPr>
        </p:nvSpPr>
        <p:spPr/>
        <p:txBody>
          <a:bodyPr/>
          <a:lstStyle/>
          <a:p>
            <a:fld id="{22AA7544-3B93-4D00-AFD7-3FAC094F621F}" type="datetime8">
              <a:rPr lang="he-IL" smtClean="0"/>
              <a:t>09 מרץ 23</a:t>
            </a:fld>
            <a:endParaRPr lang="he-IL"/>
          </a:p>
        </p:txBody>
      </p:sp>
      <p:sp>
        <p:nvSpPr>
          <p:cNvPr id="5" name="מציין מיקום של כותרת תחתונה 4">
            <a:extLst>
              <a:ext uri="{FF2B5EF4-FFF2-40B4-BE49-F238E27FC236}">
                <a16:creationId xmlns:a16="http://schemas.microsoft.com/office/drawing/2014/main" id="{F5D5E353-32E4-4C3E-8C40-CD3F6557CCF2}"/>
              </a:ext>
            </a:extLst>
          </p:cNvPr>
          <p:cNvSpPr>
            <a:spLocks noGrp="1"/>
          </p:cNvSpPr>
          <p:nvPr>
            <p:ph type="ftr" sz="quarter" idx="11"/>
          </p:nvPr>
        </p:nvSpPr>
        <p:spPr/>
        <p:txBody>
          <a:bodyPr/>
          <a:lstStyle/>
          <a:p>
            <a:r>
              <a:rPr lang="he-IL"/>
              <a:t>ביטול המשמעת בכנסת</a:t>
            </a:r>
          </a:p>
        </p:txBody>
      </p:sp>
      <p:sp>
        <p:nvSpPr>
          <p:cNvPr id="6" name="מציין מיקום של מספר שקופית 5">
            <a:extLst>
              <a:ext uri="{FF2B5EF4-FFF2-40B4-BE49-F238E27FC236}">
                <a16:creationId xmlns:a16="http://schemas.microsoft.com/office/drawing/2014/main" id="{D7AF3F1D-CAAF-4411-A55A-4F9000018C37}"/>
              </a:ext>
            </a:extLst>
          </p:cNvPr>
          <p:cNvSpPr>
            <a:spLocks noGrp="1"/>
          </p:cNvSpPr>
          <p:nvPr>
            <p:ph type="sldNum" sz="quarter" idx="12"/>
          </p:nvPr>
        </p:nvSpPr>
        <p:spPr/>
        <p:txBody>
          <a:bodyPr/>
          <a:lstStyle/>
          <a:p>
            <a:fld id="{0A32936C-64B8-4FC2-ABFB-C6CC7338FBF7}" type="slidenum">
              <a:rPr lang="he-IL" smtClean="0"/>
              <a:t>‹#›</a:t>
            </a:fld>
            <a:endParaRPr lang="he-IL"/>
          </a:p>
        </p:txBody>
      </p:sp>
    </p:spTree>
    <p:extLst>
      <p:ext uri="{BB962C8B-B14F-4D97-AF65-F5344CB8AC3E}">
        <p14:creationId xmlns:p14="http://schemas.microsoft.com/office/powerpoint/2010/main" val="28331613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6D74106-EDC7-44B3-B8E2-BCFF499FBD09}"/>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BC569903-7331-4AC1-B406-F0BAE2F79E80}"/>
              </a:ext>
            </a:extLst>
          </p:cNvPr>
          <p:cNvSpPr>
            <a:spLocks noGrp="1"/>
          </p:cNvSpPr>
          <p:nvPr>
            <p:ph sz="half" idx="1"/>
          </p:nvPr>
        </p:nvSpPr>
        <p:spPr>
          <a:xfrm>
            <a:off x="628650" y="1825625"/>
            <a:ext cx="386715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D53C8FD1-1196-4B47-A612-BEB3823B3CA4}"/>
              </a:ext>
            </a:extLst>
          </p:cNvPr>
          <p:cNvSpPr>
            <a:spLocks noGrp="1"/>
          </p:cNvSpPr>
          <p:nvPr>
            <p:ph sz="half" idx="2"/>
          </p:nvPr>
        </p:nvSpPr>
        <p:spPr>
          <a:xfrm>
            <a:off x="4648200" y="1825625"/>
            <a:ext cx="386715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A020379E-FE35-460E-BF88-3BCBF7D93D46}"/>
              </a:ext>
            </a:extLst>
          </p:cNvPr>
          <p:cNvSpPr>
            <a:spLocks noGrp="1"/>
          </p:cNvSpPr>
          <p:nvPr>
            <p:ph type="dt" sz="half" idx="10"/>
          </p:nvPr>
        </p:nvSpPr>
        <p:spPr/>
        <p:txBody>
          <a:bodyPr/>
          <a:lstStyle/>
          <a:p>
            <a:fld id="{FB7D2A14-5483-477E-8547-24CE769DE213}" type="datetime8">
              <a:rPr lang="he-IL" smtClean="0"/>
              <a:t>09 מרץ 23</a:t>
            </a:fld>
            <a:endParaRPr lang="he-IL"/>
          </a:p>
        </p:txBody>
      </p:sp>
      <p:sp>
        <p:nvSpPr>
          <p:cNvPr id="6" name="מציין מיקום של כותרת תחתונה 5">
            <a:extLst>
              <a:ext uri="{FF2B5EF4-FFF2-40B4-BE49-F238E27FC236}">
                <a16:creationId xmlns:a16="http://schemas.microsoft.com/office/drawing/2014/main" id="{82C0CBFB-795F-49A0-B87F-D3E90E86E10C}"/>
              </a:ext>
            </a:extLst>
          </p:cNvPr>
          <p:cNvSpPr>
            <a:spLocks noGrp="1"/>
          </p:cNvSpPr>
          <p:nvPr>
            <p:ph type="ftr" sz="quarter" idx="11"/>
          </p:nvPr>
        </p:nvSpPr>
        <p:spPr/>
        <p:txBody>
          <a:bodyPr/>
          <a:lstStyle/>
          <a:p>
            <a:r>
              <a:rPr lang="he-IL"/>
              <a:t>ביטול המשמעת בכנסת</a:t>
            </a:r>
          </a:p>
        </p:txBody>
      </p:sp>
      <p:sp>
        <p:nvSpPr>
          <p:cNvPr id="7" name="מציין מיקום של מספר שקופית 6">
            <a:extLst>
              <a:ext uri="{FF2B5EF4-FFF2-40B4-BE49-F238E27FC236}">
                <a16:creationId xmlns:a16="http://schemas.microsoft.com/office/drawing/2014/main" id="{F2AD6966-2325-4006-9D2E-049E74EE051A}"/>
              </a:ext>
            </a:extLst>
          </p:cNvPr>
          <p:cNvSpPr>
            <a:spLocks noGrp="1"/>
          </p:cNvSpPr>
          <p:nvPr>
            <p:ph type="sldNum" sz="quarter" idx="12"/>
          </p:nvPr>
        </p:nvSpPr>
        <p:spPr/>
        <p:txBody>
          <a:bodyPr/>
          <a:lstStyle/>
          <a:p>
            <a:fld id="{0A32936C-64B8-4FC2-ABFB-C6CC7338FBF7}" type="slidenum">
              <a:rPr lang="he-IL" smtClean="0"/>
              <a:t>‹#›</a:t>
            </a:fld>
            <a:endParaRPr lang="he-IL"/>
          </a:p>
        </p:txBody>
      </p:sp>
    </p:spTree>
    <p:extLst>
      <p:ext uri="{BB962C8B-B14F-4D97-AF65-F5344CB8AC3E}">
        <p14:creationId xmlns:p14="http://schemas.microsoft.com/office/powerpoint/2010/main" val="26870246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6CFC1B4-9EE7-4647-AC27-17E0F80E0B80}"/>
              </a:ext>
            </a:extLst>
          </p:cNvPr>
          <p:cNvSpPr>
            <a:spLocks noGrp="1"/>
          </p:cNvSpPr>
          <p:nvPr>
            <p:ph type="title"/>
          </p:nvPr>
        </p:nvSpPr>
        <p:spPr>
          <a:xfrm>
            <a:off x="630238" y="365125"/>
            <a:ext cx="78867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AF547716-BC55-4163-AE2B-53882537AB7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4" name="מציין מיקום תוכן 3">
            <a:extLst>
              <a:ext uri="{FF2B5EF4-FFF2-40B4-BE49-F238E27FC236}">
                <a16:creationId xmlns:a16="http://schemas.microsoft.com/office/drawing/2014/main" id="{4B6CB962-8618-4E9B-AB70-D52CD1D0334D}"/>
              </a:ext>
            </a:extLst>
          </p:cNvPr>
          <p:cNvSpPr>
            <a:spLocks noGrp="1"/>
          </p:cNvSpPr>
          <p:nvPr>
            <p:ph sz="half" idx="2"/>
          </p:nvPr>
        </p:nvSpPr>
        <p:spPr>
          <a:xfrm>
            <a:off x="630238" y="2505075"/>
            <a:ext cx="3868737"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02E96BF4-88BB-4CE9-A6A2-4ACAD3D04D6B}"/>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6" name="מציין מיקום תוכן 5">
            <a:extLst>
              <a:ext uri="{FF2B5EF4-FFF2-40B4-BE49-F238E27FC236}">
                <a16:creationId xmlns:a16="http://schemas.microsoft.com/office/drawing/2014/main" id="{01CA077B-3046-40AE-9C09-3477654FE369}"/>
              </a:ext>
            </a:extLst>
          </p:cNvPr>
          <p:cNvSpPr>
            <a:spLocks noGrp="1"/>
          </p:cNvSpPr>
          <p:nvPr>
            <p:ph sz="quarter" idx="4"/>
          </p:nvPr>
        </p:nvSpPr>
        <p:spPr>
          <a:xfrm>
            <a:off x="4629150" y="2505075"/>
            <a:ext cx="3887788"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0024BCBC-E6D0-4F8E-A3FB-A501D20843AA}"/>
              </a:ext>
            </a:extLst>
          </p:cNvPr>
          <p:cNvSpPr>
            <a:spLocks noGrp="1"/>
          </p:cNvSpPr>
          <p:nvPr>
            <p:ph type="dt" sz="half" idx="10"/>
          </p:nvPr>
        </p:nvSpPr>
        <p:spPr/>
        <p:txBody>
          <a:bodyPr/>
          <a:lstStyle/>
          <a:p>
            <a:fld id="{B19B0CCD-7789-4E5A-8239-53E027782185}" type="datetime8">
              <a:rPr lang="he-IL" smtClean="0"/>
              <a:t>09 מרץ 23</a:t>
            </a:fld>
            <a:endParaRPr lang="he-IL"/>
          </a:p>
        </p:txBody>
      </p:sp>
      <p:sp>
        <p:nvSpPr>
          <p:cNvPr id="8" name="מציין מיקום של כותרת תחתונה 7">
            <a:extLst>
              <a:ext uri="{FF2B5EF4-FFF2-40B4-BE49-F238E27FC236}">
                <a16:creationId xmlns:a16="http://schemas.microsoft.com/office/drawing/2014/main" id="{B1E6E66E-952B-4A5B-B121-F8D754091EA4}"/>
              </a:ext>
            </a:extLst>
          </p:cNvPr>
          <p:cNvSpPr>
            <a:spLocks noGrp="1"/>
          </p:cNvSpPr>
          <p:nvPr>
            <p:ph type="ftr" sz="quarter" idx="11"/>
          </p:nvPr>
        </p:nvSpPr>
        <p:spPr/>
        <p:txBody>
          <a:bodyPr/>
          <a:lstStyle/>
          <a:p>
            <a:r>
              <a:rPr lang="he-IL"/>
              <a:t>ביטול המשמעת בכנסת</a:t>
            </a:r>
          </a:p>
        </p:txBody>
      </p:sp>
      <p:sp>
        <p:nvSpPr>
          <p:cNvPr id="9" name="מציין מיקום של מספר שקופית 8">
            <a:extLst>
              <a:ext uri="{FF2B5EF4-FFF2-40B4-BE49-F238E27FC236}">
                <a16:creationId xmlns:a16="http://schemas.microsoft.com/office/drawing/2014/main" id="{6B267BCC-B8E8-47B5-8B46-9EDC148C8464}"/>
              </a:ext>
            </a:extLst>
          </p:cNvPr>
          <p:cNvSpPr>
            <a:spLocks noGrp="1"/>
          </p:cNvSpPr>
          <p:nvPr>
            <p:ph type="sldNum" sz="quarter" idx="12"/>
          </p:nvPr>
        </p:nvSpPr>
        <p:spPr/>
        <p:txBody>
          <a:bodyPr/>
          <a:lstStyle/>
          <a:p>
            <a:fld id="{0A32936C-64B8-4FC2-ABFB-C6CC7338FBF7}" type="slidenum">
              <a:rPr lang="he-IL" smtClean="0"/>
              <a:t>‹#›</a:t>
            </a:fld>
            <a:endParaRPr lang="he-IL"/>
          </a:p>
        </p:txBody>
      </p:sp>
    </p:spTree>
    <p:extLst>
      <p:ext uri="{BB962C8B-B14F-4D97-AF65-F5344CB8AC3E}">
        <p14:creationId xmlns:p14="http://schemas.microsoft.com/office/powerpoint/2010/main" val="6487562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EABCB38-D46C-4292-919C-FF1DDE83D529}"/>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271BF3DD-7345-4930-A5DD-6701999A3C54}"/>
              </a:ext>
            </a:extLst>
          </p:cNvPr>
          <p:cNvSpPr>
            <a:spLocks noGrp="1"/>
          </p:cNvSpPr>
          <p:nvPr>
            <p:ph type="dt" sz="half" idx="10"/>
          </p:nvPr>
        </p:nvSpPr>
        <p:spPr/>
        <p:txBody>
          <a:bodyPr/>
          <a:lstStyle/>
          <a:p>
            <a:fld id="{509CDC27-67D7-4843-BF05-CF355021106B}" type="datetime8">
              <a:rPr lang="he-IL" smtClean="0"/>
              <a:t>09 מרץ 23</a:t>
            </a:fld>
            <a:endParaRPr lang="he-IL"/>
          </a:p>
        </p:txBody>
      </p:sp>
      <p:sp>
        <p:nvSpPr>
          <p:cNvPr id="4" name="מציין מיקום של כותרת תחתונה 3">
            <a:extLst>
              <a:ext uri="{FF2B5EF4-FFF2-40B4-BE49-F238E27FC236}">
                <a16:creationId xmlns:a16="http://schemas.microsoft.com/office/drawing/2014/main" id="{C596D350-0EDE-4985-8347-B706187A15F0}"/>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275C9E6C-8D66-4988-99AF-EF4BC9FA5A98}"/>
              </a:ext>
            </a:extLst>
          </p:cNvPr>
          <p:cNvSpPr>
            <a:spLocks noGrp="1"/>
          </p:cNvSpPr>
          <p:nvPr>
            <p:ph type="sldNum" sz="quarter" idx="12"/>
          </p:nvPr>
        </p:nvSpPr>
        <p:spPr/>
        <p:txBody>
          <a:bodyPr/>
          <a:lstStyle/>
          <a:p>
            <a:fld id="{0A32936C-64B8-4FC2-ABFB-C6CC7338FBF7}" type="slidenum">
              <a:rPr lang="he-IL" smtClean="0"/>
              <a:t>‹#›</a:t>
            </a:fld>
            <a:endParaRPr lang="he-IL"/>
          </a:p>
        </p:txBody>
      </p:sp>
    </p:spTree>
    <p:extLst>
      <p:ext uri="{BB962C8B-B14F-4D97-AF65-F5344CB8AC3E}">
        <p14:creationId xmlns:p14="http://schemas.microsoft.com/office/powerpoint/2010/main" val="39929610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EE77FE82-F60F-4B11-9E5F-7285580091D8}"/>
              </a:ext>
            </a:extLst>
          </p:cNvPr>
          <p:cNvSpPr>
            <a:spLocks noGrp="1"/>
          </p:cNvSpPr>
          <p:nvPr>
            <p:ph type="dt" sz="half" idx="10"/>
          </p:nvPr>
        </p:nvSpPr>
        <p:spPr/>
        <p:txBody>
          <a:bodyPr/>
          <a:lstStyle/>
          <a:p>
            <a:fld id="{95613480-3696-4550-8983-57CFD8D8494C}"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255B0F1A-35BD-4BA8-AB09-5F38D5E3ABBF}"/>
              </a:ext>
            </a:extLst>
          </p:cNvPr>
          <p:cNvSpPr>
            <a:spLocks noGrp="1"/>
          </p:cNvSpPr>
          <p:nvPr>
            <p:ph type="ftr" sz="quarter" idx="11"/>
          </p:nvPr>
        </p:nvSpPr>
        <p:spPr/>
        <p:txBody>
          <a:bodyPr/>
          <a:lstStyle/>
          <a:p>
            <a:r>
              <a:rPr lang="he-IL"/>
              <a:t>ביטול המשמעת בכנסת</a:t>
            </a:r>
          </a:p>
        </p:txBody>
      </p:sp>
      <p:sp>
        <p:nvSpPr>
          <p:cNvPr id="4" name="מציין מיקום של מספר שקופית 3">
            <a:extLst>
              <a:ext uri="{FF2B5EF4-FFF2-40B4-BE49-F238E27FC236}">
                <a16:creationId xmlns:a16="http://schemas.microsoft.com/office/drawing/2014/main" id="{80381A93-08ED-4ECB-8A59-FC2D0A00F5C0}"/>
              </a:ext>
            </a:extLst>
          </p:cNvPr>
          <p:cNvSpPr>
            <a:spLocks noGrp="1"/>
          </p:cNvSpPr>
          <p:nvPr>
            <p:ph type="sldNum" sz="quarter" idx="12"/>
          </p:nvPr>
        </p:nvSpPr>
        <p:spPr/>
        <p:txBody>
          <a:bodyPr/>
          <a:lstStyle/>
          <a:p>
            <a:fld id="{0A32936C-64B8-4FC2-ABFB-C6CC7338FBF7}" type="slidenum">
              <a:rPr lang="he-IL" smtClean="0"/>
              <a:t>‹#›</a:t>
            </a:fld>
            <a:endParaRPr lang="he-IL"/>
          </a:p>
        </p:txBody>
      </p:sp>
    </p:spTree>
    <p:extLst>
      <p:ext uri="{BB962C8B-B14F-4D97-AF65-F5344CB8AC3E}">
        <p14:creationId xmlns:p14="http://schemas.microsoft.com/office/powerpoint/2010/main" val="17029202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7B101EB-CC32-462F-82B1-F15ADF549AD9}"/>
              </a:ext>
            </a:extLst>
          </p:cNvPr>
          <p:cNvSpPr>
            <a:spLocks noGrp="1"/>
          </p:cNvSpPr>
          <p:nvPr>
            <p:ph type="title"/>
          </p:nvPr>
        </p:nvSpPr>
        <p:spPr>
          <a:xfrm>
            <a:off x="630238" y="457200"/>
            <a:ext cx="2949575" cy="1600200"/>
          </a:xfrm>
        </p:spPr>
        <p:txBody>
          <a:bodyPr anchor="b"/>
          <a:lstStyle>
            <a:lvl1pPr>
              <a:defRPr sz="32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F5BE8A4B-6926-41B8-AF39-BDF5BA088C51}"/>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6C0C2D34-E1A6-4A3D-AA4C-DA6FF13E4B5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מציין מיקום של תאריך 4">
            <a:extLst>
              <a:ext uri="{FF2B5EF4-FFF2-40B4-BE49-F238E27FC236}">
                <a16:creationId xmlns:a16="http://schemas.microsoft.com/office/drawing/2014/main" id="{99B56F01-8ADA-403A-B964-4E0F80F79EB6}"/>
              </a:ext>
            </a:extLst>
          </p:cNvPr>
          <p:cNvSpPr>
            <a:spLocks noGrp="1"/>
          </p:cNvSpPr>
          <p:nvPr>
            <p:ph type="dt" sz="half" idx="10"/>
          </p:nvPr>
        </p:nvSpPr>
        <p:spPr/>
        <p:txBody>
          <a:bodyPr/>
          <a:lstStyle/>
          <a:p>
            <a:fld id="{52BBADF4-DF47-40E9-9A86-B6D76355ED28}" type="datetime8">
              <a:rPr lang="he-IL" smtClean="0"/>
              <a:t>09 מרץ 23</a:t>
            </a:fld>
            <a:endParaRPr lang="he-IL"/>
          </a:p>
        </p:txBody>
      </p:sp>
      <p:sp>
        <p:nvSpPr>
          <p:cNvPr id="6" name="מציין מיקום של כותרת תחתונה 5">
            <a:extLst>
              <a:ext uri="{FF2B5EF4-FFF2-40B4-BE49-F238E27FC236}">
                <a16:creationId xmlns:a16="http://schemas.microsoft.com/office/drawing/2014/main" id="{9BF46689-77F6-41C2-8E4B-2F2B30A1FBDE}"/>
              </a:ext>
            </a:extLst>
          </p:cNvPr>
          <p:cNvSpPr>
            <a:spLocks noGrp="1"/>
          </p:cNvSpPr>
          <p:nvPr>
            <p:ph type="ftr" sz="quarter" idx="11"/>
          </p:nvPr>
        </p:nvSpPr>
        <p:spPr/>
        <p:txBody>
          <a:bodyPr/>
          <a:lstStyle/>
          <a:p>
            <a:r>
              <a:rPr lang="he-IL"/>
              <a:t>ביטול המשמעת בכנסת</a:t>
            </a:r>
          </a:p>
        </p:txBody>
      </p:sp>
      <p:sp>
        <p:nvSpPr>
          <p:cNvPr id="7" name="מציין מיקום של מספר שקופית 6">
            <a:extLst>
              <a:ext uri="{FF2B5EF4-FFF2-40B4-BE49-F238E27FC236}">
                <a16:creationId xmlns:a16="http://schemas.microsoft.com/office/drawing/2014/main" id="{66729115-A5BF-4FA3-B87D-7F84D0E72D1B}"/>
              </a:ext>
            </a:extLst>
          </p:cNvPr>
          <p:cNvSpPr>
            <a:spLocks noGrp="1"/>
          </p:cNvSpPr>
          <p:nvPr>
            <p:ph type="sldNum" sz="quarter" idx="12"/>
          </p:nvPr>
        </p:nvSpPr>
        <p:spPr/>
        <p:txBody>
          <a:bodyPr/>
          <a:lstStyle/>
          <a:p>
            <a:fld id="{0A32936C-64B8-4FC2-ABFB-C6CC7338FBF7}" type="slidenum">
              <a:rPr lang="he-IL" smtClean="0"/>
              <a:t>‹#›</a:t>
            </a:fld>
            <a:endParaRPr lang="he-IL"/>
          </a:p>
        </p:txBody>
      </p:sp>
    </p:spTree>
    <p:extLst>
      <p:ext uri="{BB962C8B-B14F-4D97-AF65-F5344CB8AC3E}">
        <p14:creationId xmlns:p14="http://schemas.microsoft.com/office/powerpoint/2010/main" val="2615248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2A1F1AC-4E1D-4A66-8AAE-FF437AD426CE}"/>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51C47056-7F66-495D-9EA4-532A6EFB82DD}"/>
              </a:ext>
            </a:extLst>
          </p:cNvPr>
          <p:cNvSpPr>
            <a:spLocks noGrp="1"/>
          </p:cNvSpPr>
          <p:nvPr>
            <p:ph idx="1"/>
          </p:nvPr>
        </p:nvSpPr>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2D4BF94A-A81B-4124-A4F7-E94086E3841D}"/>
              </a:ext>
            </a:extLst>
          </p:cNvPr>
          <p:cNvSpPr>
            <a:spLocks noGrp="1"/>
          </p:cNvSpPr>
          <p:nvPr>
            <p:ph type="dt" sz="half" idx="10"/>
          </p:nvPr>
        </p:nvSpPr>
        <p:spPr/>
        <p:txBody>
          <a:bodyPr/>
          <a:lstStyle/>
          <a:p>
            <a:fld id="{61BF7B68-BA05-4EA9-BE2E-AC6B0FDB3475}" type="datetime8">
              <a:rPr lang="he-IL" smtClean="0"/>
              <a:t>09 מרץ 23</a:t>
            </a:fld>
            <a:endParaRPr lang="he-IL"/>
          </a:p>
        </p:txBody>
      </p:sp>
      <p:sp>
        <p:nvSpPr>
          <p:cNvPr id="5" name="מציין מיקום של כותרת תחתונה 4">
            <a:extLst>
              <a:ext uri="{FF2B5EF4-FFF2-40B4-BE49-F238E27FC236}">
                <a16:creationId xmlns:a16="http://schemas.microsoft.com/office/drawing/2014/main" id="{7EFF37E9-2E16-4E91-AE2F-991D47822C85}"/>
              </a:ext>
            </a:extLst>
          </p:cNvPr>
          <p:cNvSpPr>
            <a:spLocks noGrp="1"/>
          </p:cNvSpPr>
          <p:nvPr>
            <p:ph type="ftr" sz="quarter" idx="11"/>
          </p:nvPr>
        </p:nvSpPr>
        <p:spPr/>
        <p:txBody>
          <a:bodyPr/>
          <a:lstStyle/>
          <a:p>
            <a:r>
              <a:rPr lang="he-IL"/>
              <a:t>ביטול המשמעת בכנסת</a:t>
            </a:r>
          </a:p>
        </p:txBody>
      </p:sp>
      <p:sp>
        <p:nvSpPr>
          <p:cNvPr id="6" name="מציין מיקום של מספר שקופית 5">
            <a:extLst>
              <a:ext uri="{FF2B5EF4-FFF2-40B4-BE49-F238E27FC236}">
                <a16:creationId xmlns:a16="http://schemas.microsoft.com/office/drawing/2014/main" id="{C155BBEE-A64B-4B82-BB3E-A0DD4718B19B}"/>
              </a:ext>
            </a:extLst>
          </p:cNvPr>
          <p:cNvSpPr>
            <a:spLocks noGrp="1"/>
          </p:cNvSpPr>
          <p:nvPr>
            <p:ph type="sldNum" sz="quarter" idx="12"/>
          </p:nvPr>
        </p:nvSpPr>
        <p:spPr/>
        <p:txBody>
          <a:bodyPr/>
          <a:lstStyle/>
          <a:p>
            <a:fld id="{2D0A85A2-5722-4B81-8B3E-D74EAFF6B6CE}" type="slidenum">
              <a:rPr lang="he-IL" smtClean="0"/>
              <a:t>‹#›</a:t>
            </a:fld>
            <a:endParaRPr lang="he-IL"/>
          </a:p>
        </p:txBody>
      </p:sp>
    </p:spTree>
    <p:extLst>
      <p:ext uri="{BB962C8B-B14F-4D97-AF65-F5344CB8AC3E}">
        <p14:creationId xmlns:p14="http://schemas.microsoft.com/office/powerpoint/2010/main" val="20792477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CD8AD70-2C4D-44CA-B14D-7E759C11366C}"/>
              </a:ext>
            </a:extLst>
          </p:cNvPr>
          <p:cNvSpPr>
            <a:spLocks noGrp="1"/>
          </p:cNvSpPr>
          <p:nvPr>
            <p:ph type="title"/>
          </p:nvPr>
        </p:nvSpPr>
        <p:spPr>
          <a:xfrm>
            <a:off x="630238" y="457200"/>
            <a:ext cx="2949575"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410BC93B-9294-4F9E-90F7-D5423BE3B60D}"/>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a:extLst>
              <a:ext uri="{FF2B5EF4-FFF2-40B4-BE49-F238E27FC236}">
                <a16:creationId xmlns:a16="http://schemas.microsoft.com/office/drawing/2014/main" id="{3267E28A-7401-4171-AB7E-E541A911D94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מציין מיקום של תאריך 4">
            <a:extLst>
              <a:ext uri="{FF2B5EF4-FFF2-40B4-BE49-F238E27FC236}">
                <a16:creationId xmlns:a16="http://schemas.microsoft.com/office/drawing/2014/main" id="{751745F4-5916-4BBE-AE7F-EA6A652633D7}"/>
              </a:ext>
            </a:extLst>
          </p:cNvPr>
          <p:cNvSpPr>
            <a:spLocks noGrp="1"/>
          </p:cNvSpPr>
          <p:nvPr>
            <p:ph type="dt" sz="half" idx="10"/>
          </p:nvPr>
        </p:nvSpPr>
        <p:spPr/>
        <p:txBody>
          <a:bodyPr/>
          <a:lstStyle/>
          <a:p>
            <a:fld id="{B1070486-1C8B-406D-8909-26E69A00E6B6}" type="datetime8">
              <a:rPr lang="he-IL" smtClean="0"/>
              <a:t>09 מרץ 23</a:t>
            </a:fld>
            <a:endParaRPr lang="he-IL"/>
          </a:p>
        </p:txBody>
      </p:sp>
      <p:sp>
        <p:nvSpPr>
          <p:cNvPr id="6" name="מציין מיקום של כותרת תחתונה 5">
            <a:extLst>
              <a:ext uri="{FF2B5EF4-FFF2-40B4-BE49-F238E27FC236}">
                <a16:creationId xmlns:a16="http://schemas.microsoft.com/office/drawing/2014/main" id="{5A41C46A-5EFE-401C-866D-AE021B48118E}"/>
              </a:ext>
            </a:extLst>
          </p:cNvPr>
          <p:cNvSpPr>
            <a:spLocks noGrp="1"/>
          </p:cNvSpPr>
          <p:nvPr>
            <p:ph type="ftr" sz="quarter" idx="11"/>
          </p:nvPr>
        </p:nvSpPr>
        <p:spPr/>
        <p:txBody>
          <a:bodyPr/>
          <a:lstStyle/>
          <a:p>
            <a:r>
              <a:rPr lang="he-IL"/>
              <a:t>ביטול המשמעת בכנסת</a:t>
            </a:r>
          </a:p>
        </p:txBody>
      </p:sp>
      <p:sp>
        <p:nvSpPr>
          <p:cNvPr id="7" name="מציין מיקום של מספר שקופית 6">
            <a:extLst>
              <a:ext uri="{FF2B5EF4-FFF2-40B4-BE49-F238E27FC236}">
                <a16:creationId xmlns:a16="http://schemas.microsoft.com/office/drawing/2014/main" id="{512121F5-2EAC-4614-BF97-7EAA20884850}"/>
              </a:ext>
            </a:extLst>
          </p:cNvPr>
          <p:cNvSpPr>
            <a:spLocks noGrp="1"/>
          </p:cNvSpPr>
          <p:nvPr>
            <p:ph type="sldNum" sz="quarter" idx="12"/>
          </p:nvPr>
        </p:nvSpPr>
        <p:spPr/>
        <p:txBody>
          <a:bodyPr/>
          <a:lstStyle/>
          <a:p>
            <a:fld id="{0A32936C-64B8-4FC2-ABFB-C6CC7338FBF7}" type="slidenum">
              <a:rPr lang="he-IL" smtClean="0"/>
              <a:t>‹#›</a:t>
            </a:fld>
            <a:endParaRPr lang="he-IL"/>
          </a:p>
        </p:txBody>
      </p:sp>
    </p:spTree>
    <p:extLst>
      <p:ext uri="{BB962C8B-B14F-4D97-AF65-F5344CB8AC3E}">
        <p14:creationId xmlns:p14="http://schemas.microsoft.com/office/powerpoint/2010/main" val="38255836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F524208-0073-49D4-99ED-5024ABE30AEC}"/>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DB20BE7A-2763-4460-9551-34E5CC958B00}"/>
              </a:ext>
            </a:extLst>
          </p:cNvPr>
          <p:cNvSpPr>
            <a:spLocks noGrp="1"/>
          </p:cNvSpPr>
          <p:nvPr>
            <p:ph type="body" orient="vert" idx="1"/>
          </p:nvPr>
        </p:nvSpPr>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6449873E-FB79-4124-A007-710C3E3BC2D0}"/>
              </a:ext>
            </a:extLst>
          </p:cNvPr>
          <p:cNvSpPr>
            <a:spLocks noGrp="1"/>
          </p:cNvSpPr>
          <p:nvPr>
            <p:ph type="dt" sz="half" idx="10"/>
          </p:nvPr>
        </p:nvSpPr>
        <p:spPr/>
        <p:txBody>
          <a:bodyPr/>
          <a:lstStyle/>
          <a:p>
            <a:fld id="{BA15E150-D99A-415B-B1C7-C12016584F4D}" type="datetime8">
              <a:rPr lang="he-IL" smtClean="0"/>
              <a:t>09 מרץ 23</a:t>
            </a:fld>
            <a:endParaRPr lang="he-IL"/>
          </a:p>
        </p:txBody>
      </p:sp>
      <p:sp>
        <p:nvSpPr>
          <p:cNvPr id="5" name="מציין מיקום של כותרת תחתונה 4">
            <a:extLst>
              <a:ext uri="{FF2B5EF4-FFF2-40B4-BE49-F238E27FC236}">
                <a16:creationId xmlns:a16="http://schemas.microsoft.com/office/drawing/2014/main" id="{AFE9F6EF-5A16-493F-AA51-38275A05943D}"/>
              </a:ext>
            </a:extLst>
          </p:cNvPr>
          <p:cNvSpPr>
            <a:spLocks noGrp="1"/>
          </p:cNvSpPr>
          <p:nvPr>
            <p:ph type="ftr" sz="quarter" idx="11"/>
          </p:nvPr>
        </p:nvSpPr>
        <p:spPr/>
        <p:txBody>
          <a:bodyPr/>
          <a:lstStyle/>
          <a:p>
            <a:r>
              <a:rPr lang="he-IL"/>
              <a:t>ביטול המשמעת בכנסת</a:t>
            </a:r>
          </a:p>
        </p:txBody>
      </p:sp>
      <p:sp>
        <p:nvSpPr>
          <p:cNvPr id="6" name="מציין מיקום של מספר שקופית 5">
            <a:extLst>
              <a:ext uri="{FF2B5EF4-FFF2-40B4-BE49-F238E27FC236}">
                <a16:creationId xmlns:a16="http://schemas.microsoft.com/office/drawing/2014/main" id="{F8C6B51B-FAEB-4C2E-B822-087A6CFB6203}"/>
              </a:ext>
            </a:extLst>
          </p:cNvPr>
          <p:cNvSpPr>
            <a:spLocks noGrp="1"/>
          </p:cNvSpPr>
          <p:nvPr>
            <p:ph type="sldNum" sz="quarter" idx="12"/>
          </p:nvPr>
        </p:nvSpPr>
        <p:spPr/>
        <p:txBody>
          <a:bodyPr/>
          <a:lstStyle/>
          <a:p>
            <a:fld id="{0A32936C-64B8-4FC2-ABFB-C6CC7338FBF7}" type="slidenum">
              <a:rPr lang="he-IL" smtClean="0"/>
              <a:t>‹#›</a:t>
            </a:fld>
            <a:endParaRPr lang="he-IL"/>
          </a:p>
        </p:txBody>
      </p:sp>
    </p:spTree>
    <p:extLst>
      <p:ext uri="{BB962C8B-B14F-4D97-AF65-F5344CB8AC3E}">
        <p14:creationId xmlns:p14="http://schemas.microsoft.com/office/powerpoint/2010/main" val="16881829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585B10CC-4649-4330-A89A-8D97F37F7D6C}"/>
              </a:ext>
            </a:extLst>
          </p:cNvPr>
          <p:cNvSpPr>
            <a:spLocks noGrp="1"/>
          </p:cNvSpPr>
          <p:nvPr>
            <p:ph type="title" orient="vert"/>
          </p:nvPr>
        </p:nvSpPr>
        <p:spPr>
          <a:xfrm>
            <a:off x="6543675" y="365125"/>
            <a:ext cx="1971675"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1ECF6E57-7AB5-48E8-A2FA-B45465F8F496}"/>
              </a:ext>
            </a:extLst>
          </p:cNvPr>
          <p:cNvSpPr>
            <a:spLocks noGrp="1"/>
          </p:cNvSpPr>
          <p:nvPr>
            <p:ph type="body" orient="vert" idx="1"/>
          </p:nvPr>
        </p:nvSpPr>
        <p:spPr>
          <a:xfrm>
            <a:off x="628650" y="365125"/>
            <a:ext cx="5762625" cy="5811838"/>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B4F7CB52-910E-4AD7-922F-94FF44E00733}"/>
              </a:ext>
            </a:extLst>
          </p:cNvPr>
          <p:cNvSpPr>
            <a:spLocks noGrp="1"/>
          </p:cNvSpPr>
          <p:nvPr>
            <p:ph type="dt" sz="half" idx="10"/>
          </p:nvPr>
        </p:nvSpPr>
        <p:spPr/>
        <p:txBody>
          <a:bodyPr/>
          <a:lstStyle/>
          <a:p>
            <a:fld id="{C8B3F9D8-A9D6-4B1B-95AE-099017C1CC28}" type="datetime8">
              <a:rPr lang="he-IL" smtClean="0"/>
              <a:t>09 מרץ 23</a:t>
            </a:fld>
            <a:endParaRPr lang="he-IL"/>
          </a:p>
        </p:txBody>
      </p:sp>
      <p:sp>
        <p:nvSpPr>
          <p:cNvPr id="5" name="מציין מיקום של כותרת תחתונה 4">
            <a:extLst>
              <a:ext uri="{FF2B5EF4-FFF2-40B4-BE49-F238E27FC236}">
                <a16:creationId xmlns:a16="http://schemas.microsoft.com/office/drawing/2014/main" id="{63F0376D-699B-4439-A974-5D2B69C36EEB}"/>
              </a:ext>
            </a:extLst>
          </p:cNvPr>
          <p:cNvSpPr>
            <a:spLocks noGrp="1"/>
          </p:cNvSpPr>
          <p:nvPr>
            <p:ph type="ftr" sz="quarter" idx="11"/>
          </p:nvPr>
        </p:nvSpPr>
        <p:spPr/>
        <p:txBody>
          <a:bodyPr/>
          <a:lstStyle/>
          <a:p>
            <a:r>
              <a:rPr lang="he-IL"/>
              <a:t>ביטול המשמעת בכנסת</a:t>
            </a:r>
          </a:p>
        </p:txBody>
      </p:sp>
      <p:sp>
        <p:nvSpPr>
          <p:cNvPr id="6" name="מציין מיקום של מספר שקופית 5">
            <a:extLst>
              <a:ext uri="{FF2B5EF4-FFF2-40B4-BE49-F238E27FC236}">
                <a16:creationId xmlns:a16="http://schemas.microsoft.com/office/drawing/2014/main" id="{3C4CD26D-A6AC-40A0-A40C-F83B72019A7C}"/>
              </a:ext>
            </a:extLst>
          </p:cNvPr>
          <p:cNvSpPr>
            <a:spLocks noGrp="1"/>
          </p:cNvSpPr>
          <p:nvPr>
            <p:ph type="sldNum" sz="quarter" idx="12"/>
          </p:nvPr>
        </p:nvSpPr>
        <p:spPr/>
        <p:txBody>
          <a:bodyPr/>
          <a:lstStyle/>
          <a:p>
            <a:fld id="{0A32936C-64B8-4FC2-ABFB-C6CC7338FBF7}" type="slidenum">
              <a:rPr lang="he-IL" smtClean="0"/>
              <a:t>‹#›</a:t>
            </a:fld>
            <a:endParaRPr lang="he-IL"/>
          </a:p>
        </p:txBody>
      </p:sp>
    </p:spTree>
    <p:extLst>
      <p:ext uri="{BB962C8B-B14F-4D97-AF65-F5344CB8AC3E}">
        <p14:creationId xmlns:p14="http://schemas.microsoft.com/office/powerpoint/2010/main" val="32242317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he-IL"/>
              <a:t>לחץ כדי לערוך סגנון כותרת של תבנית בסיס</a:t>
            </a:r>
            <a:endParaRPr lang="en-US"/>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endParaRPr lang="en-US"/>
          </a:p>
        </p:txBody>
      </p:sp>
      <p:sp>
        <p:nvSpPr>
          <p:cNvPr id="4" name="Date Placeholder 3"/>
          <p:cNvSpPr>
            <a:spLocks noGrp="1"/>
          </p:cNvSpPr>
          <p:nvPr>
            <p:ph type="dt" sz="half" idx="10"/>
          </p:nvPr>
        </p:nvSpPr>
        <p:spPr/>
        <p:txBody>
          <a:bodyPr/>
          <a:lstStyle/>
          <a:p>
            <a:fld id="{905DC111-4FB1-430B-A30B-32D7196A75DF}" type="datetime8">
              <a:rPr lang="he-IL" smtClean="0"/>
              <a:t>09 מרץ 23</a:t>
            </a:fld>
            <a:endParaRPr lang="he-IL"/>
          </a:p>
        </p:txBody>
      </p:sp>
      <p:sp>
        <p:nvSpPr>
          <p:cNvPr id="5" name="Footer Placeholder 4"/>
          <p:cNvSpPr>
            <a:spLocks noGrp="1"/>
          </p:cNvSpPr>
          <p:nvPr>
            <p:ph type="ftr" sz="quarter" idx="11"/>
          </p:nvPr>
        </p:nvSpPr>
        <p:spPr>
          <a:xfrm>
            <a:off x="1942416" y="442020"/>
            <a:ext cx="5716488" cy="365125"/>
          </a:xfrm>
        </p:spPr>
        <p:txBody>
          <a:bodyPr/>
          <a:lstStyle/>
          <a:p>
            <a:r>
              <a:rPr lang="he-IL"/>
              <a:t>ביטול המשמעת בכנסת</a:t>
            </a: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199E282D-D310-42D8-B8FF-78ED45A44D81}" type="slidenum">
              <a:rPr lang="he-IL" smtClean="0"/>
              <a:t>‹#›</a:t>
            </a:fld>
            <a:endParaRPr lang="he-IL"/>
          </a:p>
        </p:txBody>
      </p:sp>
    </p:spTree>
    <p:extLst>
      <p:ext uri="{BB962C8B-B14F-4D97-AF65-F5344CB8AC3E}">
        <p14:creationId xmlns:p14="http://schemas.microsoft.com/office/powerpoint/2010/main" val="9518185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he-IL"/>
              <a:t>לחץ כדי לערוך סגנון כותרת של תבנית בסיס</a:t>
            </a:r>
            <a:endParaRPr lang="en-US"/>
          </a:p>
        </p:txBody>
      </p:sp>
      <p:sp>
        <p:nvSpPr>
          <p:cNvPr id="3" name="Content Placeholder 2"/>
          <p:cNvSpPr>
            <a:spLocks noGrp="1"/>
          </p:cNvSpPr>
          <p:nvPr>
            <p:ph idx="1"/>
          </p:nvPr>
        </p:nvSpPr>
        <p:spPr>
          <a:xfrm>
            <a:off x="1942415" y="2133600"/>
            <a:ext cx="6591985" cy="3777622"/>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4" name="Date Placeholder 3"/>
          <p:cNvSpPr>
            <a:spLocks noGrp="1"/>
          </p:cNvSpPr>
          <p:nvPr>
            <p:ph type="dt" sz="half" idx="10"/>
          </p:nvPr>
        </p:nvSpPr>
        <p:spPr/>
        <p:txBody>
          <a:bodyPr/>
          <a:lstStyle/>
          <a:p>
            <a:endParaRPr lang="he-IL"/>
          </a:p>
        </p:txBody>
      </p:sp>
      <p:sp>
        <p:nvSpPr>
          <p:cNvPr id="5" name="Footer Placeholder 4"/>
          <p:cNvSpPr>
            <a:spLocks noGrp="1"/>
          </p:cNvSpPr>
          <p:nvPr>
            <p:ph type="ftr" sz="quarter" idx="11"/>
          </p:nvPr>
        </p:nvSpPr>
        <p:spPr/>
        <p:txBody>
          <a:bodyPr/>
          <a:lstStyle/>
          <a:p>
            <a:r>
              <a:rPr lang="he-IL"/>
              <a:t>ביטול המשמעת בכנסת</a:t>
            </a: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99E282D-D310-42D8-B8FF-78ED45A44D81}" type="slidenum">
              <a:rPr lang="he-IL" smtClean="0"/>
              <a:t>‹#›</a:t>
            </a:fld>
            <a:endParaRPr lang="he-IL"/>
          </a:p>
        </p:txBody>
      </p:sp>
    </p:spTree>
    <p:extLst>
      <p:ext uri="{BB962C8B-B14F-4D97-AF65-F5344CB8AC3E}">
        <p14:creationId xmlns:p14="http://schemas.microsoft.com/office/powerpoint/2010/main" val="5710121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he-IL"/>
              <a:t>לחץ כדי לערוך סגנון כותרת של תבנית בסיס</a:t>
            </a:r>
            <a:endParaRPr lang="en-US"/>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204616EB-65C0-4AED-8E33-F5428FDB64EE}" type="datetime8">
              <a:rPr lang="he-IL" smtClean="0"/>
              <a:t>09 מרץ 23</a:t>
            </a:fld>
            <a:endParaRPr lang="he-IL"/>
          </a:p>
        </p:txBody>
      </p:sp>
      <p:sp>
        <p:nvSpPr>
          <p:cNvPr id="5" name="Footer Placeholder 4"/>
          <p:cNvSpPr>
            <a:spLocks noGrp="1"/>
          </p:cNvSpPr>
          <p:nvPr>
            <p:ph type="ftr" sz="quarter" idx="11"/>
          </p:nvPr>
        </p:nvSpPr>
        <p:spPr/>
        <p:txBody>
          <a:bodyPr/>
          <a:lstStyle/>
          <a:p>
            <a:r>
              <a:rPr lang="he-IL"/>
              <a:t>ביטול המשמעת בכנסת</a:t>
            </a: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99E282D-D310-42D8-B8FF-78ED45A44D81}" type="slidenum">
              <a:rPr lang="he-IL" smtClean="0"/>
              <a:t>‹#›</a:t>
            </a:fld>
            <a:endParaRPr lang="he-IL"/>
          </a:p>
        </p:txBody>
      </p:sp>
    </p:spTree>
    <p:extLst>
      <p:ext uri="{BB962C8B-B14F-4D97-AF65-F5344CB8AC3E}">
        <p14:creationId xmlns:p14="http://schemas.microsoft.com/office/powerpoint/2010/main" val="36986509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he-IL"/>
              <a:t>לחץ כדי לערוך סגנון כותרת של תבנית בסיס</a:t>
            </a:r>
            <a:endParaRPr lang="en-US"/>
          </a:p>
        </p:txBody>
      </p:sp>
      <p:sp>
        <p:nvSpPr>
          <p:cNvPr id="3" name="Content Placeholder 2"/>
          <p:cNvSpPr>
            <a:spLocks noGrp="1"/>
          </p:cNvSpPr>
          <p:nvPr>
            <p:ph sz="half" idx="1"/>
          </p:nvPr>
        </p:nvSpPr>
        <p:spPr>
          <a:xfrm>
            <a:off x="1942416" y="2136706"/>
            <a:ext cx="3197531" cy="3767397"/>
          </a:xfrm>
        </p:spPr>
        <p:txBody>
          <a:bodyPr>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4" name="Content Placeholder 3"/>
          <p:cNvSpPr>
            <a:spLocks noGrp="1"/>
          </p:cNvSpPr>
          <p:nvPr>
            <p:ph sz="half" idx="2"/>
          </p:nvPr>
        </p:nvSpPr>
        <p:spPr>
          <a:xfrm>
            <a:off x="5337307" y="2136706"/>
            <a:ext cx="3197093" cy="3767397"/>
          </a:xfrm>
        </p:spPr>
        <p:txBody>
          <a:bodyPr>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5" name="Date Placeholder 4"/>
          <p:cNvSpPr>
            <a:spLocks noGrp="1"/>
          </p:cNvSpPr>
          <p:nvPr>
            <p:ph type="dt" sz="half" idx="10"/>
          </p:nvPr>
        </p:nvSpPr>
        <p:spPr/>
        <p:txBody>
          <a:bodyPr/>
          <a:lstStyle/>
          <a:p>
            <a:fld id="{910EA947-0CB1-4CA7-AF2A-7F09D03A5F37}" type="datetime8">
              <a:rPr lang="he-IL" smtClean="0"/>
              <a:t>09 מרץ 23</a:t>
            </a:fld>
            <a:endParaRPr lang="he-IL"/>
          </a:p>
        </p:txBody>
      </p:sp>
      <p:sp>
        <p:nvSpPr>
          <p:cNvPr id="6" name="Footer Placeholder 5"/>
          <p:cNvSpPr>
            <a:spLocks noGrp="1"/>
          </p:cNvSpPr>
          <p:nvPr>
            <p:ph type="ftr" sz="quarter" idx="11"/>
          </p:nvPr>
        </p:nvSpPr>
        <p:spPr/>
        <p:txBody>
          <a:bodyPr/>
          <a:lstStyle/>
          <a:p>
            <a:r>
              <a:rPr lang="he-IL"/>
              <a:t>ביטול המשמעת בכנסת</a:t>
            </a: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199E282D-D310-42D8-B8FF-78ED45A44D81}" type="slidenum">
              <a:rPr lang="he-IL" smtClean="0"/>
              <a:t>‹#›</a:t>
            </a:fld>
            <a:endParaRPr lang="he-IL"/>
          </a:p>
        </p:txBody>
      </p:sp>
    </p:spTree>
    <p:extLst>
      <p:ext uri="{BB962C8B-B14F-4D97-AF65-F5344CB8AC3E}">
        <p14:creationId xmlns:p14="http://schemas.microsoft.com/office/powerpoint/2010/main" val="41745009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he-IL"/>
              <a:t>לחץ כדי לערוך סגנון כותרת של תבנית בסיס</a:t>
            </a:r>
            <a:endParaRPr lang="en-US"/>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7" name="Date Placeholder 6"/>
          <p:cNvSpPr>
            <a:spLocks noGrp="1"/>
          </p:cNvSpPr>
          <p:nvPr>
            <p:ph type="dt" sz="half" idx="10"/>
          </p:nvPr>
        </p:nvSpPr>
        <p:spPr/>
        <p:txBody>
          <a:bodyPr/>
          <a:lstStyle/>
          <a:p>
            <a:fld id="{B72E3EB8-7B62-455C-8EAB-4372748CF799}" type="datetime8">
              <a:rPr lang="he-IL" smtClean="0"/>
              <a:t>09 מרץ 23</a:t>
            </a:fld>
            <a:endParaRPr lang="he-IL"/>
          </a:p>
        </p:txBody>
      </p:sp>
      <p:sp>
        <p:nvSpPr>
          <p:cNvPr id="8" name="Footer Placeholder 7"/>
          <p:cNvSpPr>
            <a:spLocks noGrp="1"/>
          </p:cNvSpPr>
          <p:nvPr>
            <p:ph type="ftr" sz="quarter" idx="11"/>
          </p:nvPr>
        </p:nvSpPr>
        <p:spPr/>
        <p:txBody>
          <a:bodyPr/>
          <a:lstStyle/>
          <a:p>
            <a:r>
              <a:rPr lang="he-IL"/>
              <a:t>ביטול המשמעת בכנסת</a:t>
            </a: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199E282D-D310-42D8-B8FF-78ED45A44D81}" type="slidenum">
              <a:rPr lang="he-IL" smtClean="0"/>
              <a:t>‹#›</a:t>
            </a:fld>
            <a:endParaRPr lang="he-IL"/>
          </a:p>
        </p:txBody>
      </p:sp>
    </p:spTree>
    <p:extLst>
      <p:ext uri="{BB962C8B-B14F-4D97-AF65-F5344CB8AC3E}">
        <p14:creationId xmlns:p14="http://schemas.microsoft.com/office/powerpoint/2010/main" val="209287562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he-IL"/>
              <a:t>לחץ כדי לערוך סגנון כותרת של תבנית בסיס</a:t>
            </a:r>
            <a:endParaRPr lang="en-US"/>
          </a:p>
        </p:txBody>
      </p:sp>
      <p:sp>
        <p:nvSpPr>
          <p:cNvPr id="3" name="Date Placeholder 2"/>
          <p:cNvSpPr>
            <a:spLocks noGrp="1"/>
          </p:cNvSpPr>
          <p:nvPr>
            <p:ph type="dt" sz="half" idx="10"/>
          </p:nvPr>
        </p:nvSpPr>
        <p:spPr/>
        <p:txBody>
          <a:bodyPr/>
          <a:lstStyle/>
          <a:p>
            <a:fld id="{BCCB7D89-C20F-4784-85A1-3E66E632EDC2}" type="datetime8">
              <a:rPr lang="he-IL" smtClean="0"/>
              <a:t>09 מרץ 23</a:t>
            </a:fld>
            <a:endParaRPr lang="he-IL"/>
          </a:p>
        </p:txBody>
      </p:sp>
      <p:sp>
        <p:nvSpPr>
          <p:cNvPr id="4" name="Footer Placeholder 3"/>
          <p:cNvSpPr>
            <a:spLocks noGrp="1"/>
          </p:cNvSpPr>
          <p:nvPr>
            <p:ph type="ftr" sz="quarter" idx="11"/>
          </p:nvPr>
        </p:nvSpPr>
        <p:spPr/>
        <p:txBody>
          <a:bodyPr/>
          <a:lstStyle/>
          <a:p>
            <a:r>
              <a:rPr lang="he-IL"/>
              <a:t>ביטול המשמעת בכנסת</a:t>
            </a: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99E282D-D310-42D8-B8FF-78ED45A44D81}" type="slidenum">
              <a:rPr lang="he-IL" smtClean="0"/>
              <a:t>‹#›</a:t>
            </a:fld>
            <a:endParaRPr lang="he-IL"/>
          </a:p>
        </p:txBody>
      </p:sp>
    </p:spTree>
    <p:extLst>
      <p:ext uri="{BB962C8B-B14F-4D97-AF65-F5344CB8AC3E}">
        <p14:creationId xmlns:p14="http://schemas.microsoft.com/office/powerpoint/2010/main" val="38663014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EE31FC-06E8-47E7-8AEC-9A3A8D44DC15}" type="datetime8">
              <a:rPr lang="he-IL" smtClean="0"/>
              <a:t>09 מרץ 23</a:t>
            </a:fld>
            <a:endParaRPr lang="he-IL"/>
          </a:p>
        </p:txBody>
      </p:sp>
      <p:sp>
        <p:nvSpPr>
          <p:cNvPr id="3" name="Footer Placeholder 2"/>
          <p:cNvSpPr>
            <a:spLocks noGrp="1"/>
          </p:cNvSpPr>
          <p:nvPr>
            <p:ph type="ftr" sz="quarter" idx="11"/>
          </p:nvPr>
        </p:nvSpPr>
        <p:spPr/>
        <p:txBody>
          <a:bodyPr/>
          <a:lstStyle/>
          <a:p>
            <a:r>
              <a:rPr lang="he-IL"/>
              <a:t>ביטול המשמעת בכנסת</a:t>
            </a: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99E282D-D310-42D8-B8FF-78ED45A44D81}" type="slidenum">
              <a:rPr lang="he-IL" smtClean="0"/>
              <a:t>‹#›</a:t>
            </a:fld>
            <a:endParaRPr lang="he-IL"/>
          </a:p>
        </p:txBody>
      </p:sp>
    </p:spTree>
    <p:extLst>
      <p:ext uri="{BB962C8B-B14F-4D97-AF65-F5344CB8AC3E}">
        <p14:creationId xmlns:p14="http://schemas.microsoft.com/office/powerpoint/2010/main" val="4133701670"/>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156838-ABA2-439C-A9A9-F8DB03A1726C}"/>
              </a:ext>
            </a:extLst>
          </p:cNvPr>
          <p:cNvSpPr>
            <a:spLocks noGrp="1"/>
          </p:cNvSpPr>
          <p:nvPr>
            <p:ph type="title"/>
          </p:nvPr>
        </p:nvSpPr>
        <p:spPr>
          <a:xfrm>
            <a:off x="623888" y="1709738"/>
            <a:ext cx="7886700" cy="2852737"/>
          </a:xfrm>
        </p:spPr>
        <p:txBody>
          <a:bodyPr anchor="b"/>
          <a:lstStyle>
            <a:lvl1pPr>
              <a:defRPr sz="60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F8C92695-3790-4FFB-B385-480B1FA79242}"/>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ערוך סגנונות טקסט של תבנית בסיס</a:t>
            </a:r>
          </a:p>
        </p:txBody>
      </p:sp>
      <p:sp>
        <p:nvSpPr>
          <p:cNvPr id="4" name="מציין מיקום של תאריך 3">
            <a:extLst>
              <a:ext uri="{FF2B5EF4-FFF2-40B4-BE49-F238E27FC236}">
                <a16:creationId xmlns:a16="http://schemas.microsoft.com/office/drawing/2014/main" id="{97F9607A-FB17-4005-AA43-3D19C7BCE12C}"/>
              </a:ext>
            </a:extLst>
          </p:cNvPr>
          <p:cNvSpPr>
            <a:spLocks noGrp="1"/>
          </p:cNvSpPr>
          <p:nvPr>
            <p:ph type="dt" sz="half" idx="10"/>
          </p:nvPr>
        </p:nvSpPr>
        <p:spPr/>
        <p:txBody>
          <a:bodyPr/>
          <a:lstStyle/>
          <a:p>
            <a:fld id="{9A1E8F9C-3E74-40ED-899B-E323492168DF}" type="datetime8">
              <a:rPr lang="he-IL" smtClean="0"/>
              <a:t>09 מרץ 23</a:t>
            </a:fld>
            <a:endParaRPr lang="he-IL"/>
          </a:p>
        </p:txBody>
      </p:sp>
      <p:sp>
        <p:nvSpPr>
          <p:cNvPr id="5" name="מציין מיקום של כותרת תחתונה 4">
            <a:extLst>
              <a:ext uri="{FF2B5EF4-FFF2-40B4-BE49-F238E27FC236}">
                <a16:creationId xmlns:a16="http://schemas.microsoft.com/office/drawing/2014/main" id="{14CCA1BF-D37C-44E6-8810-7A8E602EC9F4}"/>
              </a:ext>
            </a:extLst>
          </p:cNvPr>
          <p:cNvSpPr>
            <a:spLocks noGrp="1"/>
          </p:cNvSpPr>
          <p:nvPr>
            <p:ph type="ftr" sz="quarter" idx="11"/>
          </p:nvPr>
        </p:nvSpPr>
        <p:spPr/>
        <p:txBody>
          <a:bodyPr/>
          <a:lstStyle/>
          <a:p>
            <a:r>
              <a:rPr lang="he-IL"/>
              <a:t>ביטול המשמעת בכנסת</a:t>
            </a:r>
          </a:p>
        </p:txBody>
      </p:sp>
      <p:sp>
        <p:nvSpPr>
          <p:cNvPr id="6" name="מציין מיקום של מספר שקופית 5">
            <a:extLst>
              <a:ext uri="{FF2B5EF4-FFF2-40B4-BE49-F238E27FC236}">
                <a16:creationId xmlns:a16="http://schemas.microsoft.com/office/drawing/2014/main" id="{6ED5AE3C-B8A6-425B-9ACB-B1DEFF0D5E77}"/>
              </a:ext>
            </a:extLst>
          </p:cNvPr>
          <p:cNvSpPr>
            <a:spLocks noGrp="1"/>
          </p:cNvSpPr>
          <p:nvPr>
            <p:ph type="sldNum" sz="quarter" idx="12"/>
          </p:nvPr>
        </p:nvSpPr>
        <p:spPr/>
        <p:txBody>
          <a:bodyPr/>
          <a:lstStyle/>
          <a:p>
            <a:fld id="{2D0A85A2-5722-4B81-8B3E-D74EAFF6B6CE}" type="slidenum">
              <a:rPr lang="he-IL" smtClean="0"/>
              <a:t>‹#›</a:t>
            </a:fld>
            <a:endParaRPr lang="he-IL"/>
          </a:p>
        </p:txBody>
      </p:sp>
    </p:spTree>
    <p:extLst>
      <p:ext uri="{BB962C8B-B14F-4D97-AF65-F5344CB8AC3E}">
        <p14:creationId xmlns:p14="http://schemas.microsoft.com/office/powerpoint/2010/main" val="291557093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he-IL"/>
              <a:t>לחץ כדי לערוך סגנון כותרת של תבנית בסיס</a:t>
            </a:r>
            <a:endParaRPr lang="en-US"/>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24B1D9F9-0D1F-416D-B499-6DEED1017EB5}" type="datetime8">
              <a:rPr lang="he-IL" smtClean="0"/>
              <a:t>09 מרץ 23</a:t>
            </a:fld>
            <a:endParaRPr lang="he-IL"/>
          </a:p>
        </p:txBody>
      </p:sp>
      <p:sp>
        <p:nvSpPr>
          <p:cNvPr id="6" name="Footer Placeholder 5"/>
          <p:cNvSpPr>
            <a:spLocks noGrp="1"/>
          </p:cNvSpPr>
          <p:nvPr>
            <p:ph type="ftr" sz="quarter" idx="11"/>
          </p:nvPr>
        </p:nvSpPr>
        <p:spPr/>
        <p:txBody>
          <a:bodyPr/>
          <a:lstStyle/>
          <a:p>
            <a:r>
              <a:rPr lang="he-IL"/>
              <a:t>ביטול המשמעת בכנסת</a:t>
            </a: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99E282D-D310-42D8-B8FF-78ED45A44D81}" type="slidenum">
              <a:rPr lang="he-IL" smtClean="0"/>
              <a:t>‹#›</a:t>
            </a:fld>
            <a:endParaRPr lang="he-IL"/>
          </a:p>
        </p:txBody>
      </p:sp>
    </p:spTree>
    <p:extLst>
      <p:ext uri="{BB962C8B-B14F-4D97-AF65-F5344CB8AC3E}">
        <p14:creationId xmlns:p14="http://schemas.microsoft.com/office/powerpoint/2010/main" val="34439521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he-IL"/>
              <a:t>לחץ כדי לערוך סגנון כותרת של תבנית בסיס</a:t>
            </a:r>
            <a:endParaRPr lang="en-US"/>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235FAE0E-E9A2-48B7-82ED-6EB99699E293}" type="datetime8">
              <a:rPr lang="he-IL" smtClean="0"/>
              <a:t>09 מרץ 23</a:t>
            </a:fld>
            <a:endParaRPr lang="he-IL"/>
          </a:p>
        </p:txBody>
      </p:sp>
      <p:sp>
        <p:nvSpPr>
          <p:cNvPr id="6" name="Footer Placeholder 5"/>
          <p:cNvSpPr>
            <a:spLocks noGrp="1"/>
          </p:cNvSpPr>
          <p:nvPr>
            <p:ph type="ftr" sz="quarter" idx="11"/>
          </p:nvPr>
        </p:nvSpPr>
        <p:spPr/>
        <p:txBody>
          <a:bodyPr/>
          <a:lstStyle/>
          <a:p>
            <a:r>
              <a:rPr lang="he-IL"/>
              <a:t>ביטול המשמעת בכנסת</a:t>
            </a: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99E282D-D310-42D8-B8FF-78ED45A44D81}" type="slidenum">
              <a:rPr lang="he-IL" smtClean="0"/>
              <a:t>‹#›</a:t>
            </a:fld>
            <a:endParaRPr lang="he-IL"/>
          </a:p>
        </p:txBody>
      </p:sp>
    </p:spTree>
    <p:extLst>
      <p:ext uri="{BB962C8B-B14F-4D97-AF65-F5344CB8AC3E}">
        <p14:creationId xmlns:p14="http://schemas.microsoft.com/office/powerpoint/2010/main" val="77356701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he-IL"/>
              <a:t>לחץ כדי לערוך סגנון כותרת של תבנית בסיס</a:t>
            </a:r>
            <a:endParaRPr lang="en-US"/>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B7EE31FC-06E8-47E7-8AEC-9A3A8D44DC15}" type="datetime8">
              <a:rPr lang="he-IL" smtClean="0"/>
              <a:t>09 מרץ 23</a:t>
            </a:fld>
            <a:endParaRPr lang="he-IL"/>
          </a:p>
        </p:txBody>
      </p:sp>
      <p:sp>
        <p:nvSpPr>
          <p:cNvPr id="5" name="Footer Placeholder 4"/>
          <p:cNvSpPr>
            <a:spLocks noGrp="1"/>
          </p:cNvSpPr>
          <p:nvPr>
            <p:ph type="ftr" sz="quarter" idx="11"/>
          </p:nvPr>
        </p:nvSpPr>
        <p:spPr/>
        <p:txBody>
          <a:bodyPr/>
          <a:lstStyle/>
          <a:p>
            <a:r>
              <a:rPr lang="he-IL"/>
              <a:t>ביטול המשמעת בכנסת</a:t>
            </a: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99E282D-D310-42D8-B8FF-78ED45A44D81}" type="slidenum">
              <a:rPr lang="he-IL" smtClean="0"/>
              <a:t>‹#›</a:t>
            </a:fld>
            <a:endParaRPr lang="he-IL"/>
          </a:p>
        </p:txBody>
      </p:sp>
    </p:spTree>
    <p:extLst>
      <p:ext uri="{BB962C8B-B14F-4D97-AF65-F5344CB8AC3E}">
        <p14:creationId xmlns:p14="http://schemas.microsoft.com/office/powerpoint/2010/main" val="857134296"/>
      </p:ext>
    </p:extLst>
  </p:cSld>
  <p:clrMapOvr>
    <a:masterClrMapping/>
  </p:clrMapOvr>
  <p:hf hdr="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he-IL"/>
              <a:t>לחץ כדי לערוך סגנון כותרת של תבנית בסיס</a:t>
            </a:r>
            <a:endParaRPr lang="en-US"/>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ערוך סגנונות טקסט של תבנית בסיס</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B7EE31FC-06E8-47E7-8AEC-9A3A8D44DC15}" type="datetime8">
              <a:rPr lang="he-IL" smtClean="0"/>
              <a:t>09 מרץ 23</a:t>
            </a:fld>
            <a:endParaRPr lang="he-IL"/>
          </a:p>
        </p:txBody>
      </p:sp>
      <p:sp>
        <p:nvSpPr>
          <p:cNvPr id="5" name="Footer Placeholder 4"/>
          <p:cNvSpPr>
            <a:spLocks noGrp="1"/>
          </p:cNvSpPr>
          <p:nvPr>
            <p:ph type="ftr" sz="quarter" idx="11"/>
          </p:nvPr>
        </p:nvSpPr>
        <p:spPr/>
        <p:txBody>
          <a:bodyPr/>
          <a:lstStyle/>
          <a:p>
            <a:r>
              <a:rPr lang="he-IL"/>
              <a:t>ביטול המשמעת בכנסת</a:t>
            </a: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99E282D-D310-42D8-B8FF-78ED45A44D81}" type="slidenum">
              <a:rPr lang="he-IL" smtClean="0"/>
              <a:t>‹#›</a:t>
            </a:fld>
            <a:endParaRPr lang="he-IL"/>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extLst>
      <p:ext uri="{BB962C8B-B14F-4D97-AF65-F5344CB8AC3E}">
        <p14:creationId xmlns:p14="http://schemas.microsoft.com/office/powerpoint/2010/main" val="2714770336"/>
      </p:ext>
    </p:extLst>
  </p:cSld>
  <p:clrMapOvr>
    <a:masterClrMapping/>
  </p:clrMapOvr>
  <p:hf hdr="0"/>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he-IL"/>
              <a:t>לחץ כדי לערוך סגנון כותרת של תבנית בסיס</a:t>
            </a:r>
            <a:endParaRPr lang="en-US"/>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a:t>ערוך סגנונות טקסט של תבנית בסיס</a:t>
            </a:r>
          </a:p>
        </p:txBody>
      </p:sp>
      <p:sp>
        <p:nvSpPr>
          <p:cNvPr id="5" name="Date Placeholder 4"/>
          <p:cNvSpPr>
            <a:spLocks noGrp="1"/>
          </p:cNvSpPr>
          <p:nvPr>
            <p:ph type="dt" sz="half" idx="10"/>
          </p:nvPr>
        </p:nvSpPr>
        <p:spPr/>
        <p:txBody>
          <a:bodyPr/>
          <a:lstStyle/>
          <a:p>
            <a:fld id="{B7EE31FC-06E8-47E7-8AEC-9A3A8D44DC15}" type="datetime8">
              <a:rPr lang="he-IL" smtClean="0"/>
              <a:t>09 מרץ 23</a:t>
            </a:fld>
            <a:endParaRPr lang="he-IL"/>
          </a:p>
        </p:txBody>
      </p:sp>
      <p:sp>
        <p:nvSpPr>
          <p:cNvPr id="6" name="Footer Placeholder 5"/>
          <p:cNvSpPr>
            <a:spLocks noGrp="1"/>
          </p:cNvSpPr>
          <p:nvPr>
            <p:ph type="ftr" sz="quarter" idx="11"/>
          </p:nvPr>
        </p:nvSpPr>
        <p:spPr/>
        <p:txBody>
          <a:bodyPr/>
          <a:lstStyle/>
          <a:p>
            <a:r>
              <a:rPr lang="he-IL"/>
              <a:t>ביטול המשמעת בכנסת</a:t>
            </a: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99E282D-D310-42D8-B8FF-78ED45A44D81}" type="slidenum">
              <a:rPr lang="he-IL" smtClean="0"/>
              <a:t>‹#›</a:t>
            </a:fld>
            <a:endParaRPr lang="he-IL"/>
          </a:p>
        </p:txBody>
      </p:sp>
    </p:spTree>
    <p:extLst>
      <p:ext uri="{BB962C8B-B14F-4D97-AF65-F5344CB8AC3E}">
        <p14:creationId xmlns:p14="http://schemas.microsoft.com/office/powerpoint/2010/main" val="1901714814"/>
      </p:ext>
    </p:extLst>
  </p:cSld>
  <p:clrMapOvr>
    <a:masterClrMapping/>
  </p:clrMapOvr>
  <p:hf hdr="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כרטיס שם עם ציטוט">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he-IL"/>
              <a:t>לחץ כדי לערוך סגנון כותרת של תבנית בסיס</a:t>
            </a:r>
            <a:endParaRPr lang="en-US"/>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ערוך סגנונות טקסט של תבנית בסיס</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a:t>ערוך סגנונות טקסט של תבנית בסיס</a:t>
            </a:r>
          </a:p>
        </p:txBody>
      </p:sp>
      <p:sp>
        <p:nvSpPr>
          <p:cNvPr id="5" name="Date Placeholder 4"/>
          <p:cNvSpPr>
            <a:spLocks noGrp="1"/>
          </p:cNvSpPr>
          <p:nvPr>
            <p:ph type="dt" sz="half" idx="10"/>
          </p:nvPr>
        </p:nvSpPr>
        <p:spPr/>
        <p:txBody>
          <a:bodyPr/>
          <a:lstStyle/>
          <a:p>
            <a:fld id="{B7EE31FC-06E8-47E7-8AEC-9A3A8D44DC15}" type="datetime8">
              <a:rPr lang="he-IL" smtClean="0"/>
              <a:t>09 מרץ 23</a:t>
            </a:fld>
            <a:endParaRPr lang="he-IL"/>
          </a:p>
        </p:txBody>
      </p:sp>
      <p:sp>
        <p:nvSpPr>
          <p:cNvPr id="6" name="Footer Placeholder 5"/>
          <p:cNvSpPr>
            <a:spLocks noGrp="1"/>
          </p:cNvSpPr>
          <p:nvPr>
            <p:ph type="ftr" sz="quarter" idx="11"/>
          </p:nvPr>
        </p:nvSpPr>
        <p:spPr/>
        <p:txBody>
          <a:bodyPr/>
          <a:lstStyle/>
          <a:p>
            <a:r>
              <a:rPr lang="he-IL"/>
              <a:t>ביטול המשמעת בכנסת</a:t>
            </a: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99E282D-D310-42D8-B8FF-78ED45A44D81}" type="slidenum">
              <a:rPr lang="he-IL" smtClean="0"/>
              <a:t>‹#›</a:t>
            </a:fld>
            <a:endParaRPr lang="he-IL"/>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extLst>
      <p:ext uri="{BB962C8B-B14F-4D97-AF65-F5344CB8AC3E}">
        <p14:creationId xmlns:p14="http://schemas.microsoft.com/office/powerpoint/2010/main" val="908807708"/>
      </p:ext>
    </p:extLst>
  </p:cSld>
  <p:clrMapOvr>
    <a:masterClrMapping/>
  </p:clrMapOvr>
  <p:hf hdr="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נכון או לא נכו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he-IL"/>
              <a:t>לחץ כדי לערוך סגנון כותרת של תבנית בסיס</a:t>
            </a:r>
            <a:endParaRPr lang="en-US"/>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ערוך סגנונות טקסט של תבנית בסיס</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he-IL"/>
              <a:t>ערוך סגנונות טקסט של תבנית בסיס</a:t>
            </a:r>
          </a:p>
        </p:txBody>
      </p:sp>
      <p:sp>
        <p:nvSpPr>
          <p:cNvPr id="5" name="Date Placeholder 4"/>
          <p:cNvSpPr>
            <a:spLocks noGrp="1"/>
          </p:cNvSpPr>
          <p:nvPr>
            <p:ph type="dt" sz="half" idx="10"/>
          </p:nvPr>
        </p:nvSpPr>
        <p:spPr>
          <a:xfrm>
            <a:off x="7658903" y="6135809"/>
            <a:ext cx="879877" cy="369451"/>
          </a:xfrm>
        </p:spPr>
        <p:txBody>
          <a:bodyPr/>
          <a:lstStyle/>
          <a:p>
            <a:fld id="{B7EE31FC-06E8-47E7-8AEC-9A3A8D44DC15}" type="datetime8">
              <a:rPr lang="he-IL" smtClean="0"/>
              <a:t>09 מרץ 23</a:t>
            </a:fld>
            <a:endParaRPr lang="he-IL"/>
          </a:p>
        </p:txBody>
      </p:sp>
      <p:sp>
        <p:nvSpPr>
          <p:cNvPr id="6" name="Footer Placeholder 5"/>
          <p:cNvSpPr>
            <a:spLocks noGrp="1"/>
          </p:cNvSpPr>
          <p:nvPr>
            <p:ph type="ftr" sz="quarter" idx="11"/>
          </p:nvPr>
        </p:nvSpPr>
        <p:spPr>
          <a:xfrm>
            <a:off x="1942415" y="6131483"/>
            <a:ext cx="4882591" cy="369451"/>
          </a:xfrm>
        </p:spPr>
        <p:txBody>
          <a:bodyPr/>
          <a:lstStyle/>
          <a:p>
            <a:r>
              <a:rPr lang="he-IL"/>
              <a:t>ביטול המשמעת בכנסת</a:t>
            </a: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99E282D-D310-42D8-B8FF-78ED45A44D81}" type="slidenum">
              <a:rPr lang="he-IL" smtClean="0"/>
              <a:t>‹#›</a:t>
            </a:fld>
            <a:endParaRPr lang="he-IL"/>
          </a:p>
        </p:txBody>
      </p:sp>
    </p:spTree>
    <p:extLst>
      <p:ext uri="{BB962C8B-B14F-4D97-AF65-F5344CB8AC3E}">
        <p14:creationId xmlns:p14="http://schemas.microsoft.com/office/powerpoint/2010/main" val="2503875200"/>
      </p:ext>
    </p:extLst>
  </p:cSld>
  <p:clrMapOvr>
    <a:masterClrMapping/>
  </p:clrMapOvr>
  <p:hf hdr="0"/>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a:p>
        </p:txBody>
      </p:sp>
      <p:sp>
        <p:nvSpPr>
          <p:cNvPr id="3" name="Vertical Text Placeholder 2"/>
          <p:cNvSpPr>
            <a:spLocks noGrp="1"/>
          </p:cNvSpPr>
          <p:nvPr>
            <p:ph type="body" orient="vert" idx="1"/>
          </p:nvPr>
        </p:nvSpPr>
        <p:spPr/>
        <p:txBody>
          <a:bodyPr vert="eaVert" ancho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4" name="Date Placeholder 3"/>
          <p:cNvSpPr>
            <a:spLocks noGrp="1"/>
          </p:cNvSpPr>
          <p:nvPr>
            <p:ph type="dt" sz="half" idx="10"/>
          </p:nvPr>
        </p:nvSpPr>
        <p:spPr/>
        <p:txBody>
          <a:bodyPr/>
          <a:lstStyle/>
          <a:p>
            <a:fld id="{56A95CA5-C886-4F99-BBB3-39323D54D2C1}" type="datetime8">
              <a:rPr lang="he-IL" smtClean="0"/>
              <a:t>09 מרץ 23</a:t>
            </a:fld>
            <a:endParaRPr lang="he-IL"/>
          </a:p>
        </p:txBody>
      </p:sp>
      <p:sp>
        <p:nvSpPr>
          <p:cNvPr id="5" name="Footer Placeholder 4"/>
          <p:cNvSpPr>
            <a:spLocks noGrp="1"/>
          </p:cNvSpPr>
          <p:nvPr>
            <p:ph type="ftr" sz="quarter" idx="11"/>
          </p:nvPr>
        </p:nvSpPr>
        <p:spPr/>
        <p:txBody>
          <a:bodyPr/>
          <a:lstStyle/>
          <a:p>
            <a:r>
              <a:rPr lang="he-IL"/>
              <a:t>ביטול המשמעת בכנסת</a:t>
            </a: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99E282D-D310-42D8-B8FF-78ED45A44D81}" type="slidenum">
              <a:rPr lang="he-IL" smtClean="0"/>
              <a:t>‹#›</a:t>
            </a:fld>
            <a:endParaRPr lang="he-IL"/>
          </a:p>
        </p:txBody>
      </p:sp>
    </p:spTree>
    <p:extLst>
      <p:ext uri="{BB962C8B-B14F-4D97-AF65-F5344CB8AC3E}">
        <p14:creationId xmlns:p14="http://schemas.microsoft.com/office/powerpoint/2010/main" val="92132797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he-IL"/>
              <a:t>לחץ כדי לערוך סגנון כותרת של תבנית בסיס</a:t>
            </a:r>
            <a:endParaRPr lang="en-US"/>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4" name="Date Placeholder 3"/>
          <p:cNvSpPr>
            <a:spLocks noGrp="1"/>
          </p:cNvSpPr>
          <p:nvPr>
            <p:ph type="dt" sz="half" idx="10"/>
          </p:nvPr>
        </p:nvSpPr>
        <p:spPr/>
        <p:txBody>
          <a:bodyPr/>
          <a:lstStyle/>
          <a:p>
            <a:fld id="{E95B7BB7-43B2-40B2-B75B-8C0D79829EE7}" type="datetime8">
              <a:rPr lang="he-IL" smtClean="0"/>
              <a:t>09 מרץ 23</a:t>
            </a:fld>
            <a:endParaRPr lang="he-IL"/>
          </a:p>
        </p:txBody>
      </p:sp>
      <p:sp>
        <p:nvSpPr>
          <p:cNvPr id="5" name="Footer Placeholder 4"/>
          <p:cNvSpPr>
            <a:spLocks noGrp="1"/>
          </p:cNvSpPr>
          <p:nvPr>
            <p:ph type="ftr" sz="quarter" idx="11"/>
          </p:nvPr>
        </p:nvSpPr>
        <p:spPr/>
        <p:txBody>
          <a:bodyPr/>
          <a:lstStyle/>
          <a:p>
            <a:r>
              <a:rPr lang="he-IL"/>
              <a:t>ביטול המשמעת בכנסת</a:t>
            </a: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99E282D-D310-42D8-B8FF-78ED45A44D81}" type="slidenum">
              <a:rPr lang="he-IL" smtClean="0"/>
              <a:t>‹#›</a:t>
            </a:fld>
            <a:endParaRPr lang="he-IL"/>
          </a:p>
        </p:txBody>
      </p:sp>
    </p:spTree>
    <p:extLst>
      <p:ext uri="{BB962C8B-B14F-4D97-AF65-F5344CB8AC3E}">
        <p14:creationId xmlns:p14="http://schemas.microsoft.com/office/powerpoint/2010/main" val="20211783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ריק">
    <p:spTree>
      <p:nvGrpSpPr>
        <p:cNvPr id="1" name=""/>
        <p:cNvGrpSpPr/>
        <p:nvPr/>
      </p:nvGrpSpPr>
      <p:grpSpPr>
        <a:xfrm>
          <a:off x="0" y="0"/>
          <a:ext cx="0" cy="0"/>
          <a:chOff x="0" y="0"/>
          <a:chExt cx="0" cy="0"/>
        </a:xfrm>
      </p:grpSpPr>
      <p:sp>
        <p:nvSpPr>
          <p:cNvPr id="3" name="מציין מיקום של כותרת תחתונה 2"/>
          <p:cNvSpPr>
            <a:spLocks noGrp="1"/>
          </p:cNvSpPr>
          <p:nvPr>
            <p:ph type="ftr" sz="quarter" idx="11"/>
          </p:nvPr>
        </p:nvSpPr>
        <p:spPr>
          <a:xfrm>
            <a:off x="1518209" y="6135809"/>
            <a:ext cx="5716488" cy="365125"/>
          </a:xfrm>
        </p:spPr>
        <p:txBody>
          <a:bodyPr/>
          <a:lstStyle>
            <a:lvl1pPr>
              <a:defRPr sz="1600" b="1">
                <a:solidFill>
                  <a:srgbClr val="0070C0"/>
                </a:solidFill>
              </a:defRPr>
            </a:lvl1pPr>
          </a:lstStyle>
          <a:p>
            <a:r>
              <a:rPr lang="he-IL"/>
              <a:t>ביטול המשמעת בכנסת</a:t>
            </a:r>
          </a:p>
        </p:txBody>
      </p:sp>
      <p:sp>
        <p:nvSpPr>
          <p:cNvPr id="4" name="מציין מיקום של מספר שקופית 3"/>
          <p:cNvSpPr>
            <a:spLocks noGrp="1"/>
          </p:cNvSpPr>
          <p:nvPr>
            <p:ph type="sldNum" sz="quarter" idx="12"/>
          </p:nvPr>
        </p:nvSpPr>
        <p:spPr/>
        <p:txBody>
          <a:bodyPr/>
          <a:lstStyle/>
          <a:p>
            <a:fld id="{199E282D-D310-42D8-B8FF-78ED45A44D81}" type="slidenum">
              <a:rPr lang="he-IL" smtClean="0"/>
              <a:t>‹#›</a:t>
            </a:fld>
            <a:endParaRPr lang="he-IL"/>
          </a:p>
        </p:txBody>
      </p:sp>
    </p:spTree>
    <p:extLst>
      <p:ext uri="{BB962C8B-B14F-4D97-AF65-F5344CB8AC3E}">
        <p14:creationId xmlns:p14="http://schemas.microsoft.com/office/powerpoint/2010/main" val="1523511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BF5E0B7-9C81-4DCD-892D-BF4876F66E48}"/>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BE3757F7-3495-4A62-BE67-1C08817841FA}"/>
              </a:ext>
            </a:extLst>
          </p:cNvPr>
          <p:cNvSpPr>
            <a:spLocks noGrp="1"/>
          </p:cNvSpPr>
          <p:nvPr>
            <p:ph sz="half" idx="1"/>
          </p:nvPr>
        </p:nvSpPr>
        <p:spPr>
          <a:xfrm>
            <a:off x="628650" y="1825625"/>
            <a:ext cx="386715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40D05A67-F1F5-457F-98D7-9AACB105294E}"/>
              </a:ext>
            </a:extLst>
          </p:cNvPr>
          <p:cNvSpPr>
            <a:spLocks noGrp="1"/>
          </p:cNvSpPr>
          <p:nvPr>
            <p:ph sz="half" idx="2"/>
          </p:nvPr>
        </p:nvSpPr>
        <p:spPr>
          <a:xfrm>
            <a:off x="4648200" y="1825625"/>
            <a:ext cx="386715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51C4DA0E-8294-49B5-BD52-1123371322EF}"/>
              </a:ext>
            </a:extLst>
          </p:cNvPr>
          <p:cNvSpPr>
            <a:spLocks noGrp="1"/>
          </p:cNvSpPr>
          <p:nvPr>
            <p:ph type="dt" sz="half" idx="10"/>
          </p:nvPr>
        </p:nvSpPr>
        <p:spPr/>
        <p:txBody>
          <a:bodyPr/>
          <a:lstStyle/>
          <a:p>
            <a:fld id="{91368557-88A4-4D45-8596-D8846766DD8E}" type="datetime8">
              <a:rPr lang="he-IL" smtClean="0"/>
              <a:t>09 מרץ 23</a:t>
            </a:fld>
            <a:endParaRPr lang="he-IL"/>
          </a:p>
        </p:txBody>
      </p:sp>
      <p:sp>
        <p:nvSpPr>
          <p:cNvPr id="6" name="מציין מיקום של כותרת תחתונה 5">
            <a:extLst>
              <a:ext uri="{FF2B5EF4-FFF2-40B4-BE49-F238E27FC236}">
                <a16:creationId xmlns:a16="http://schemas.microsoft.com/office/drawing/2014/main" id="{E52A309A-ED0B-4B46-82DA-2769CE96BEF9}"/>
              </a:ext>
            </a:extLst>
          </p:cNvPr>
          <p:cNvSpPr>
            <a:spLocks noGrp="1"/>
          </p:cNvSpPr>
          <p:nvPr>
            <p:ph type="ftr" sz="quarter" idx="11"/>
          </p:nvPr>
        </p:nvSpPr>
        <p:spPr/>
        <p:txBody>
          <a:bodyPr/>
          <a:lstStyle/>
          <a:p>
            <a:r>
              <a:rPr lang="he-IL"/>
              <a:t>ביטול המשמעת בכנסת</a:t>
            </a:r>
          </a:p>
        </p:txBody>
      </p:sp>
      <p:sp>
        <p:nvSpPr>
          <p:cNvPr id="7" name="מציין מיקום של מספר שקופית 6">
            <a:extLst>
              <a:ext uri="{FF2B5EF4-FFF2-40B4-BE49-F238E27FC236}">
                <a16:creationId xmlns:a16="http://schemas.microsoft.com/office/drawing/2014/main" id="{D3FC746D-5CF1-442F-81A3-D0396A6AD210}"/>
              </a:ext>
            </a:extLst>
          </p:cNvPr>
          <p:cNvSpPr>
            <a:spLocks noGrp="1"/>
          </p:cNvSpPr>
          <p:nvPr>
            <p:ph type="sldNum" sz="quarter" idx="12"/>
          </p:nvPr>
        </p:nvSpPr>
        <p:spPr/>
        <p:txBody>
          <a:bodyPr/>
          <a:lstStyle/>
          <a:p>
            <a:fld id="{2D0A85A2-5722-4B81-8B3E-D74EAFF6B6CE}" type="slidenum">
              <a:rPr lang="he-IL" smtClean="0"/>
              <a:t>‹#›</a:t>
            </a:fld>
            <a:endParaRPr lang="he-IL"/>
          </a:p>
        </p:txBody>
      </p:sp>
    </p:spTree>
    <p:extLst>
      <p:ext uri="{BB962C8B-B14F-4D97-AF65-F5344CB8AC3E}">
        <p14:creationId xmlns:p14="http://schemas.microsoft.com/office/powerpoint/2010/main" val="781332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524C1C7-58C4-4F25-9F40-0E2847C37665}"/>
              </a:ext>
            </a:extLst>
          </p:cNvPr>
          <p:cNvSpPr>
            <a:spLocks noGrp="1"/>
          </p:cNvSpPr>
          <p:nvPr>
            <p:ph type="title"/>
          </p:nvPr>
        </p:nvSpPr>
        <p:spPr>
          <a:xfrm>
            <a:off x="630238" y="365125"/>
            <a:ext cx="78867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5DDB72AE-986C-4DFB-9D91-F81DEF81315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4" name="מציין מיקום תוכן 3">
            <a:extLst>
              <a:ext uri="{FF2B5EF4-FFF2-40B4-BE49-F238E27FC236}">
                <a16:creationId xmlns:a16="http://schemas.microsoft.com/office/drawing/2014/main" id="{5FA9E526-677C-429B-80D0-ABB35C0425E2}"/>
              </a:ext>
            </a:extLst>
          </p:cNvPr>
          <p:cNvSpPr>
            <a:spLocks noGrp="1"/>
          </p:cNvSpPr>
          <p:nvPr>
            <p:ph sz="half" idx="2"/>
          </p:nvPr>
        </p:nvSpPr>
        <p:spPr>
          <a:xfrm>
            <a:off x="630238" y="2505075"/>
            <a:ext cx="3868737"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52686033-8FEF-4432-B1EE-92D9A6061A5D}"/>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6" name="מציין מיקום תוכן 5">
            <a:extLst>
              <a:ext uri="{FF2B5EF4-FFF2-40B4-BE49-F238E27FC236}">
                <a16:creationId xmlns:a16="http://schemas.microsoft.com/office/drawing/2014/main" id="{AB569323-CDDF-45D0-8595-E99C311720F0}"/>
              </a:ext>
            </a:extLst>
          </p:cNvPr>
          <p:cNvSpPr>
            <a:spLocks noGrp="1"/>
          </p:cNvSpPr>
          <p:nvPr>
            <p:ph sz="quarter" idx="4"/>
          </p:nvPr>
        </p:nvSpPr>
        <p:spPr>
          <a:xfrm>
            <a:off x="4629150" y="2505075"/>
            <a:ext cx="3887788"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F3D84141-4447-4062-B3BA-78E04E5BECD2}"/>
              </a:ext>
            </a:extLst>
          </p:cNvPr>
          <p:cNvSpPr>
            <a:spLocks noGrp="1"/>
          </p:cNvSpPr>
          <p:nvPr>
            <p:ph type="dt" sz="half" idx="10"/>
          </p:nvPr>
        </p:nvSpPr>
        <p:spPr/>
        <p:txBody>
          <a:bodyPr/>
          <a:lstStyle/>
          <a:p>
            <a:fld id="{228F1ACE-BC5F-4B9F-9775-2A23A1063E61}" type="datetime8">
              <a:rPr lang="he-IL" smtClean="0"/>
              <a:t>09 מרץ 23</a:t>
            </a:fld>
            <a:endParaRPr lang="he-IL"/>
          </a:p>
        </p:txBody>
      </p:sp>
      <p:sp>
        <p:nvSpPr>
          <p:cNvPr id="8" name="מציין מיקום של כותרת תחתונה 7">
            <a:extLst>
              <a:ext uri="{FF2B5EF4-FFF2-40B4-BE49-F238E27FC236}">
                <a16:creationId xmlns:a16="http://schemas.microsoft.com/office/drawing/2014/main" id="{AFAC9DDE-37E6-4B90-8A3A-D0FC611909F3}"/>
              </a:ext>
            </a:extLst>
          </p:cNvPr>
          <p:cNvSpPr>
            <a:spLocks noGrp="1"/>
          </p:cNvSpPr>
          <p:nvPr>
            <p:ph type="ftr" sz="quarter" idx="11"/>
          </p:nvPr>
        </p:nvSpPr>
        <p:spPr/>
        <p:txBody>
          <a:bodyPr/>
          <a:lstStyle/>
          <a:p>
            <a:r>
              <a:rPr lang="he-IL"/>
              <a:t>ביטול המשמעת בכנסת</a:t>
            </a:r>
          </a:p>
        </p:txBody>
      </p:sp>
      <p:sp>
        <p:nvSpPr>
          <p:cNvPr id="9" name="מציין מיקום של מספר שקופית 8">
            <a:extLst>
              <a:ext uri="{FF2B5EF4-FFF2-40B4-BE49-F238E27FC236}">
                <a16:creationId xmlns:a16="http://schemas.microsoft.com/office/drawing/2014/main" id="{D0C40452-29FA-4CCD-BDD6-E076B5D4E423}"/>
              </a:ext>
            </a:extLst>
          </p:cNvPr>
          <p:cNvSpPr>
            <a:spLocks noGrp="1"/>
          </p:cNvSpPr>
          <p:nvPr>
            <p:ph type="sldNum" sz="quarter" idx="12"/>
          </p:nvPr>
        </p:nvSpPr>
        <p:spPr/>
        <p:txBody>
          <a:bodyPr/>
          <a:lstStyle/>
          <a:p>
            <a:fld id="{2D0A85A2-5722-4B81-8B3E-D74EAFF6B6CE}" type="slidenum">
              <a:rPr lang="he-IL" smtClean="0"/>
              <a:t>‹#›</a:t>
            </a:fld>
            <a:endParaRPr lang="he-IL"/>
          </a:p>
        </p:txBody>
      </p:sp>
    </p:spTree>
    <p:extLst>
      <p:ext uri="{BB962C8B-B14F-4D97-AF65-F5344CB8AC3E}">
        <p14:creationId xmlns:p14="http://schemas.microsoft.com/office/powerpoint/2010/main" val="1360685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F6B16DA-335B-41B2-802B-F2D63D074C90}"/>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F71DF319-3088-4B87-9450-E6754E669F72}"/>
              </a:ext>
            </a:extLst>
          </p:cNvPr>
          <p:cNvSpPr>
            <a:spLocks noGrp="1"/>
          </p:cNvSpPr>
          <p:nvPr>
            <p:ph type="dt" sz="half" idx="10"/>
          </p:nvPr>
        </p:nvSpPr>
        <p:spPr/>
        <p:txBody>
          <a:bodyPr/>
          <a:lstStyle/>
          <a:p>
            <a:fld id="{2148F331-9C50-4510-8E22-5871F42CFB4D}" type="datetime8">
              <a:rPr lang="he-IL" smtClean="0"/>
              <a:t>09 מרץ 23</a:t>
            </a:fld>
            <a:endParaRPr lang="he-IL"/>
          </a:p>
        </p:txBody>
      </p:sp>
      <p:sp>
        <p:nvSpPr>
          <p:cNvPr id="4" name="מציין מיקום של כותרת תחתונה 3">
            <a:extLst>
              <a:ext uri="{FF2B5EF4-FFF2-40B4-BE49-F238E27FC236}">
                <a16:creationId xmlns:a16="http://schemas.microsoft.com/office/drawing/2014/main" id="{C4E97ADA-2098-49B2-B2DA-FABD414EED82}"/>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60802AEE-00F7-42DE-9FA9-1139463C20A7}"/>
              </a:ext>
            </a:extLst>
          </p:cNvPr>
          <p:cNvSpPr>
            <a:spLocks noGrp="1"/>
          </p:cNvSpPr>
          <p:nvPr>
            <p:ph type="sldNum" sz="quarter" idx="12"/>
          </p:nvPr>
        </p:nvSpPr>
        <p:spPr/>
        <p:txBody>
          <a:bodyPr/>
          <a:lstStyle/>
          <a:p>
            <a:fld id="{2D0A85A2-5722-4B81-8B3E-D74EAFF6B6CE}" type="slidenum">
              <a:rPr lang="he-IL" smtClean="0"/>
              <a:t>‹#›</a:t>
            </a:fld>
            <a:endParaRPr lang="he-IL"/>
          </a:p>
        </p:txBody>
      </p:sp>
    </p:spTree>
    <p:extLst>
      <p:ext uri="{BB962C8B-B14F-4D97-AF65-F5344CB8AC3E}">
        <p14:creationId xmlns:p14="http://schemas.microsoft.com/office/powerpoint/2010/main" val="546539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2DDF0CB2-BD28-4AE0-9419-1FF3E4879EDC}"/>
              </a:ext>
            </a:extLst>
          </p:cNvPr>
          <p:cNvSpPr>
            <a:spLocks noGrp="1"/>
          </p:cNvSpPr>
          <p:nvPr>
            <p:ph type="dt" sz="half" idx="10"/>
          </p:nvPr>
        </p:nvSpPr>
        <p:spPr/>
        <p:txBody>
          <a:bodyPr/>
          <a:lstStyle/>
          <a:p>
            <a:fld id="{1EBCBA7B-0D29-4EAB-B6CA-32DE5C3C7591}"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2DEEFEA5-B968-4FC4-998F-8E327B0447EA}"/>
              </a:ext>
            </a:extLst>
          </p:cNvPr>
          <p:cNvSpPr>
            <a:spLocks noGrp="1"/>
          </p:cNvSpPr>
          <p:nvPr>
            <p:ph type="ftr" sz="quarter" idx="11"/>
          </p:nvPr>
        </p:nvSpPr>
        <p:spPr/>
        <p:txBody>
          <a:bodyPr/>
          <a:lstStyle/>
          <a:p>
            <a:r>
              <a:rPr lang="he-IL"/>
              <a:t>ביטול המשמעת בכנסת</a:t>
            </a:r>
          </a:p>
        </p:txBody>
      </p:sp>
      <p:sp>
        <p:nvSpPr>
          <p:cNvPr id="4" name="מציין מיקום של מספר שקופית 3">
            <a:extLst>
              <a:ext uri="{FF2B5EF4-FFF2-40B4-BE49-F238E27FC236}">
                <a16:creationId xmlns:a16="http://schemas.microsoft.com/office/drawing/2014/main" id="{E2A8EC6C-9AE6-49B3-8916-807CD39F8CAD}"/>
              </a:ext>
            </a:extLst>
          </p:cNvPr>
          <p:cNvSpPr>
            <a:spLocks noGrp="1"/>
          </p:cNvSpPr>
          <p:nvPr>
            <p:ph type="sldNum" sz="quarter" idx="12"/>
          </p:nvPr>
        </p:nvSpPr>
        <p:spPr/>
        <p:txBody>
          <a:bodyPr/>
          <a:lstStyle/>
          <a:p>
            <a:fld id="{2D0A85A2-5722-4B81-8B3E-D74EAFF6B6CE}" type="slidenum">
              <a:rPr lang="he-IL" smtClean="0"/>
              <a:t>‹#›</a:t>
            </a:fld>
            <a:endParaRPr lang="he-IL"/>
          </a:p>
        </p:txBody>
      </p:sp>
    </p:spTree>
    <p:extLst>
      <p:ext uri="{BB962C8B-B14F-4D97-AF65-F5344CB8AC3E}">
        <p14:creationId xmlns:p14="http://schemas.microsoft.com/office/powerpoint/2010/main" val="1747136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5F9C7FF-6957-4AC8-A11E-93369E03BA7F}"/>
              </a:ext>
            </a:extLst>
          </p:cNvPr>
          <p:cNvSpPr>
            <a:spLocks noGrp="1"/>
          </p:cNvSpPr>
          <p:nvPr>
            <p:ph type="title"/>
          </p:nvPr>
        </p:nvSpPr>
        <p:spPr>
          <a:xfrm>
            <a:off x="630238" y="457200"/>
            <a:ext cx="2949575" cy="1600200"/>
          </a:xfrm>
        </p:spPr>
        <p:txBody>
          <a:bodyPr anchor="b"/>
          <a:lstStyle>
            <a:lvl1pPr>
              <a:defRPr sz="32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B3B6DF48-855B-4877-8158-434B3D365C2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F51D4491-4DA9-4847-928C-4579D27DF7D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מציין מיקום של תאריך 4">
            <a:extLst>
              <a:ext uri="{FF2B5EF4-FFF2-40B4-BE49-F238E27FC236}">
                <a16:creationId xmlns:a16="http://schemas.microsoft.com/office/drawing/2014/main" id="{47896F7F-6AB1-4C21-883A-1F8F438145A6}"/>
              </a:ext>
            </a:extLst>
          </p:cNvPr>
          <p:cNvSpPr>
            <a:spLocks noGrp="1"/>
          </p:cNvSpPr>
          <p:nvPr>
            <p:ph type="dt" sz="half" idx="10"/>
          </p:nvPr>
        </p:nvSpPr>
        <p:spPr/>
        <p:txBody>
          <a:bodyPr/>
          <a:lstStyle/>
          <a:p>
            <a:fld id="{3AA0DB70-867B-40F0-BE5F-7CAFBCBDC4B0}" type="datetime8">
              <a:rPr lang="he-IL" smtClean="0"/>
              <a:t>09 מרץ 23</a:t>
            </a:fld>
            <a:endParaRPr lang="he-IL"/>
          </a:p>
        </p:txBody>
      </p:sp>
      <p:sp>
        <p:nvSpPr>
          <p:cNvPr id="6" name="מציין מיקום של כותרת תחתונה 5">
            <a:extLst>
              <a:ext uri="{FF2B5EF4-FFF2-40B4-BE49-F238E27FC236}">
                <a16:creationId xmlns:a16="http://schemas.microsoft.com/office/drawing/2014/main" id="{E6A4F72A-B6FC-4E99-ABA0-06974DC943BE}"/>
              </a:ext>
            </a:extLst>
          </p:cNvPr>
          <p:cNvSpPr>
            <a:spLocks noGrp="1"/>
          </p:cNvSpPr>
          <p:nvPr>
            <p:ph type="ftr" sz="quarter" idx="11"/>
          </p:nvPr>
        </p:nvSpPr>
        <p:spPr/>
        <p:txBody>
          <a:bodyPr/>
          <a:lstStyle/>
          <a:p>
            <a:r>
              <a:rPr lang="he-IL"/>
              <a:t>ביטול המשמעת בכנסת</a:t>
            </a:r>
          </a:p>
        </p:txBody>
      </p:sp>
      <p:sp>
        <p:nvSpPr>
          <p:cNvPr id="7" name="מציין מיקום של מספר שקופית 6">
            <a:extLst>
              <a:ext uri="{FF2B5EF4-FFF2-40B4-BE49-F238E27FC236}">
                <a16:creationId xmlns:a16="http://schemas.microsoft.com/office/drawing/2014/main" id="{31BA7742-B787-4CAF-B5AF-2EF5F408C67B}"/>
              </a:ext>
            </a:extLst>
          </p:cNvPr>
          <p:cNvSpPr>
            <a:spLocks noGrp="1"/>
          </p:cNvSpPr>
          <p:nvPr>
            <p:ph type="sldNum" sz="quarter" idx="12"/>
          </p:nvPr>
        </p:nvSpPr>
        <p:spPr/>
        <p:txBody>
          <a:bodyPr/>
          <a:lstStyle/>
          <a:p>
            <a:fld id="{2D0A85A2-5722-4B81-8B3E-D74EAFF6B6CE}" type="slidenum">
              <a:rPr lang="he-IL" smtClean="0"/>
              <a:t>‹#›</a:t>
            </a:fld>
            <a:endParaRPr lang="he-IL"/>
          </a:p>
        </p:txBody>
      </p:sp>
    </p:spTree>
    <p:extLst>
      <p:ext uri="{BB962C8B-B14F-4D97-AF65-F5344CB8AC3E}">
        <p14:creationId xmlns:p14="http://schemas.microsoft.com/office/powerpoint/2010/main" val="298666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51DEFF6-5389-413B-A15C-DA6204C303B4}"/>
              </a:ext>
            </a:extLst>
          </p:cNvPr>
          <p:cNvSpPr>
            <a:spLocks noGrp="1"/>
          </p:cNvSpPr>
          <p:nvPr>
            <p:ph type="title"/>
          </p:nvPr>
        </p:nvSpPr>
        <p:spPr>
          <a:xfrm>
            <a:off x="630238" y="457200"/>
            <a:ext cx="2949575"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1D485CCA-3C09-41C0-B18C-75B9C6F394E0}"/>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a:extLst>
              <a:ext uri="{FF2B5EF4-FFF2-40B4-BE49-F238E27FC236}">
                <a16:creationId xmlns:a16="http://schemas.microsoft.com/office/drawing/2014/main" id="{563E45E9-A880-4761-8B2A-CD239118409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מציין מיקום של תאריך 4">
            <a:extLst>
              <a:ext uri="{FF2B5EF4-FFF2-40B4-BE49-F238E27FC236}">
                <a16:creationId xmlns:a16="http://schemas.microsoft.com/office/drawing/2014/main" id="{3BDFC1DA-6C81-4C79-8DA2-3AC78D09CA20}"/>
              </a:ext>
            </a:extLst>
          </p:cNvPr>
          <p:cNvSpPr>
            <a:spLocks noGrp="1"/>
          </p:cNvSpPr>
          <p:nvPr>
            <p:ph type="dt" sz="half" idx="10"/>
          </p:nvPr>
        </p:nvSpPr>
        <p:spPr/>
        <p:txBody>
          <a:bodyPr/>
          <a:lstStyle/>
          <a:p>
            <a:fld id="{CEF1D22E-8378-4445-976A-44413CCDB711}" type="datetime8">
              <a:rPr lang="he-IL" smtClean="0"/>
              <a:t>09 מרץ 23</a:t>
            </a:fld>
            <a:endParaRPr lang="he-IL"/>
          </a:p>
        </p:txBody>
      </p:sp>
      <p:sp>
        <p:nvSpPr>
          <p:cNvPr id="6" name="מציין מיקום של כותרת תחתונה 5">
            <a:extLst>
              <a:ext uri="{FF2B5EF4-FFF2-40B4-BE49-F238E27FC236}">
                <a16:creationId xmlns:a16="http://schemas.microsoft.com/office/drawing/2014/main" id="{7021BDD6-4B9E-4958-9FD8-8FBC5546F79A}"/>
              </a:ext>
            </a:extLst>
          </p:cNvPr>
          <p:cNvSpPr>
            <a:spLocks noGrp="1"/>
          </p:cNvSpPr>
          <p:nvPr>
            <p:ph type="ftr" sz="quarter" idx="11"/>
          </p:nvPr>
        </p:nvSpPr>
        <p:spPr/>
        <p:txBody>
          <a:bodyPr/>
          <a:lstStyle/>
          <a:p>
            <a:r>
              <a:rPr lang="he-IL"/>
              <a:t>ביטול המשמעת בכנסת</a:t>
            </a:r>
          </a:p>
        </p:txBody>
      </p:sp>
      <p:sp>
        <p:nvSpPr>
          <p:cNvPr id="7" name="מציין מיקום של מספר שקופית 6">
            <a:extLst>
              <a:ext uri="{FF2B5EF4-FFF2-40B4-BE49-F238E27FC236}">
                <a16:creationId xmlns:a16="http://schemas.microsoft.com/office/drawing/2014/main" id="{7E5AF5F2-1DED-460C-AA00-FC7ED7B99B2B}"/>
              </a:ext>
            </a:extLst>
          </p:cNvPr>
          <p:cNvSpPr>
            <a:spLocks noGrp="1"/>
          </p:cNvSpPr>
          <p:nvPr>
            <p:ph type="sldNum" sz="quarter" idx="12"/>
          </p:nvPr>
        </p:nvSpPr>
        <p:spPr/>
        <p:txBody>
          <a:bodyPr/>
          <a:lstStyle/>
          <a:p>
            <a:fld id="{2D0A85A2-5722-4B81-8B3E-D74EAFF6B6CE}" type="slidenum">
              <a:rPr lang="he-IL" smtClean="0"/>
              <a:t>‹#›</a:t>
            </a:fld>
            <a:endParaRPr lang="he-IL"/>
          </a:p>
        </p:txBody>
      </p:sp>
    </p:spTree>
    <p:extLst>
      <p:ext uri="{BB962C8B-B14F-4D97-AF65-F5344CB8AC3E}">
        <p14:creationId xmlns:p14="http://schemas.microsoft.com/office/powerpoint/2010/main" val="1832859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4486A5F8-31BC-40AF-B9A8-B305BBA23FCC}"/>
              </a:ext>
            </a:extLst>
          </p:cNvPr>
          <p:cNvSpPr>
            <a:spLocks noGrp="1"/>
          </p:cNvSpPr>
          <p:nvPr>
            <p:ph type="title"/>
          </p:nvPr>
        </p:nvSpPr>
        <p:spPr>
          <a:xfrm>
            <a:off x="628650" y="365125"/>
            <a:ext cx="78867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01297C51-DA3E-4445-A5FB-11BF60454856}"/>
              </a:ext>
            </a:extLst>
          </p:cNvPr>
          <p:cNvSpPr>
            <a:spLocks noGrp="1"/>
          </p:cNvSpPr>
          <p:nvPr>
            <p:ph type="body" idx="1"/>
          </p:nvPr>
        </p:nvSpPr>
        <p:spPr>
          <a:xfrm>
            <a:off x="628650" y="1825625"/>
            <a:ext cx="7886700" cy="4351338"/>
          </a:xfrm>
          <a:prstGeom prst="rect">
            <a:avLst/>
          </a:prstGeom>
        </p:spPr>
        <p:txBody>
          <a:bodyPr vert="horz" lIns="91440" tIns="45720" rIns="91440" bIns="45720" rtlCol="1">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3F1C2A72-9721-4072-B462-78F8F5270444}"/>
              </a:ext>
            </a:extLst>
          </p:cNvPr>
          <p:cNvSpPr>
            <a:spLocks noGrp="1"/>
          </p:cNvSpPr>
          <p:nvPr>
            <p:ph type="dt" sz="half" idx="2"/>
          </p:nvPr>
        </p:nvSpPr>
        <p:spPr>
          <a:xfrm>
            <a:off x="6457950" y="6356350"/>
            <a:ext cx="20574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C45102F-1E83-4151-B6FA-F7919C87A772}" type="datetime8">
              <a:rPr lang="he-IL" smtClean="0"/>
              <a:t>09 מרץ 23</a:t>
            </a:fld>
            <a:endParaRPr lang="he-IL"/>
          </a:p>
        </p:txBody>
      </p:sp>
      <p:sp>
        <p:nvSpPr>
          <p:cNvPr id="5" name="מציין מיקום של כותרת תחתונה 4">
            <a:extLst>
              <a:ext uri="{FF2B5EF4-FFF2-40B4-BE49-F238E27FC236}">
                <a16:creationId xmlns:a16="http://schemas.microsoft.com/office/drawing/2014/main" id="{8525B673-2EAD-42B9-BE7C-71DA92ABA1E4}"/>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he-IL"/>
              <a:t>ביטול המשמעת בכנסת</a:t>
            </a:r>
          </a:p>
        </p:txBody>
      </p:sp>
      <p:sp>
        <p:nvSpPr>
          <p:cNvPr id="6" name="מציין מיקום של מספר שקופית 5">
            <a:extLst>
              <a:ext uri="{FF2B5EF4-FFF2-40B4-BE49-F238E27FC236}">
                <a16:creationId xmlns:a16="http://schemas.microsoft.com/office/drawing/2014/main" id="{60B2F041-4792-4DB4-915D-1F3124DD0081}"/>
              </a:ext>
            </a:extLst>
          </p:cNvPr>
          <p:cNvSpPr>
            <a:spLocks noGrp="1"/>
          </p:cNvSpPr>
          <p:nvPr>
            <p:ph type="sldNum" sz="quarter" idx="4"/>
          </p:nvPr>
        </p:nvSpPr>
        <p:spPr>
          <a:xfrm>
            <a:off x="628650" y="6356350"/>
            <a:ext cx="20574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D0A85A2-5722-4B81-8B3E-D74EAFF6B6CE}" type="slidenum">
              <a:rPr lang="he-IL" smtClean="0"/>
              <a:t>‹#›</a:t>
            </a:fld>
            <a:endParaRPr lang="he-IL"/>
          </a:p>
        </p:txBody>
      </p:sp>
    </p:spTree>
    <p:extLst>
      <p:ext uri="{BB962C8B-B14F-4D97-AF65-F5344CB8AC3E}">
        <p14:creationId xmlns:p14="http://schemas.microsoft.com/office/powerpoint/2010/main" val="28006440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32816006-F301-4AAF-8B38-BDA5C6445DD9}"/>
              </a:ext>
            </a:extLst>
          </p:cNvPr>
          <p:cNvSpPr>
            <a:spLocks noGrp="1"/>
          </p:cNvSpPr>
          <p:nvPr>
            <p:ph type="title"/>
          </p:nvPr>
        </p:nvSpPr>
        <p:spPr>
          <a:xfrm>
            <a:off x="628650" y="365125"/>
            <a:ext cx="7886700" cy="1325563"/>
          </a:xfrm>
          <a:prstGeom prst="rect">
            <a:avLst/>
          </a:prstGeom>
        </p:spPr>
        <p:txBody>
          <a:bodyPr vert="horz" lIns="91440" tIns="45720" rIns="91440" bIns="45720" rtlCol="1" anchor="ctr">
            <a:normAutofit/>
          </a:bodyPr>
          <a:lstStyle/>
          <a:p>
            <a:r>
              <a:rPr lang="he-IL"/>
              <a:t>ביטול המשמעת בכנסת</a:t>
            </a:r>
          </a:p>
        </p:txBody>
      </p:sp>
      <p:sp>
        <p:nvSpPr>
          <p:cNvPr id="3" name="מציין מיקום טקסט 2">
            <a:extLst>
              <a:ext uri="{FF2B5EF4-FFF2-40B4-BE49-F238E27FC236}">
                <a16:creationId xmlns:a16="http://schemas.microsoft.com/office/drawing/2014/main" id="{513C5A0E-9139-4DF5-BF52-7CBF35B3E471}"/>
              </a:ext>
            </a:extLst>
          </p:cNvPr>
          <p:cNvSpPr>
            <a:spLocks noGrp="1"/>
          </p:cNvSpPr>
          <p:nvPr>
            <p:ph type="body" idx="1"/>
          </p:nvPr>
        </p:nvSpPr>
        <p:spPr>
          <a:xfrm>
            <a:off x="628650" y="1825625"/>
            <a:ext cx="7886700" cy="4351338"/>
          </a:xfrm>
          <a:prstGeom prst="rect">
            <a:avLst/>
          </a:prstGeom>
        </p:spPr>
        <p:txBody>
          <a:bodyPr vert="horz" lIns="91440" tIns="45720" rIns="91440" bIns="45720" rtlCol="1">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934C5284-A3B9-4736-879C-175B17A1464B}"/>
              </a:ext>
            </a:extLst>
          </p:cNvPr>
          <p:cNvSpPr>
            <a:spLocks noGrp="1"/>
          </p:cNvSpPr>
          <p:nvPr>
            <p:ph type="dt" sz="half" idx="2"/>
          </p:nvPr>
        </p:nvSpPr>
        <p:spPr>
          <a:xfrm>
            <a:off x="6457950" y="6356350"/>
            <a:ext cx="20574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BC659A1-8B50-4EE8-8A3B-EA2788ECDD85}" type="datetime8">
              <a:rPr lang="he-IL" smtClean="0"/>
              <a:t>09 מרץ 23</a:t>
            </a:fld>
            <a:endParaRPr lang="he-IL"/>
          </a:p>
        </p:txBody>
      </p:sp>
      <p:sp>
        <p:nvSpPr>
          <p:cNvPr id="5" name="מציין מיקום של כותרת תחתונה 4">
            <a:extLst>
              <a:ext uri="{FF2B5EF4-FFF2-40B4-BE49-F238E27FC236}">
                <a16:creationId xmlns:a16="http://schemas.microsoft.com/office/drawing/2014/main" id="{6A983DEC-A2D1-41C4-8FD6-664C864FDCD0}"/>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he-IL"/>
              <a:t>ביטול המשמעת בכנסת</a:t>
            </a:r>
          </a:p>
        </p:txBody>
      </p:sp>
      <p:sp>
        <p:nvSpPr>
          <p:cNvPr id="6" name="מציין מיקום של מספר שקופית 5">
            <a:extLst>
              <a:ext uri="{FF2B5EF4-FFF2-40B4-BE49-F238E27FC236}">
                <a16:creationId xmlns:a16="http://schemas.microsoft.com/office/drawing/2014/main" id="{E5AD60F3-B63F-485B-94E0-1A8D6E1DA7DD}"/>
              </a:ext>
            </a:extLst>
          </p:cNvPr>
          <p:cNvSpPr>
            <a:spLocks noGrp="1"/>
          </p:cNvSpPr>
          <p:nvPr>
            <p:ph type="sldNum" sz="quarter" idx="4"/>
          </p:nvPr>
        </p:nvSpPr>
        <p:spPr>
          <a:xfrm>
            <a:off x="628650" y="6356350"/>
            <a:ext cx="20574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A32936C-64B8-4FC2-ABFB-C6CC7338FBF7}" type="slidenum">
              <a:rPr lang="he-IL" smtClean="0"/>
              <a:t>‹#›</a:t>
            </a:fld>
            <a:endParaRPr lang="he-IL"/>
          </a:p>
        </p:txBody>
      </p:sp>
    </p:spTree>
    <p:extLst>
      <p:ext uri="{BB962C8B-B14F-4D97-AF65-F5344CB8AC3E}">
        <p14:creationId xmlns:p14="http://schemas.microsoft.com/office/powerpoint/2010/main" val="14034340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1" eaLnBrk="1" latinLnBrk="0" hangingPunct="1">
        <a:lnSpc>
          <a:spcPct val="90000"/>
        </a:lnSpc>
        <a:spcBef>
          <a:spcPct val="0"/>
        </a:spcBef>
        <a:buNone/>
        <a:defRPr sz="1600" kern="1200">
          <a:ln>
            <a:solidFill>
              <a:schemeClr val="accent1"/>
            </a:solidFill>
          </a:ln>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he-IL"/>
              <a:t>לחץ כדי לערוך סגנון כותרת של תבנית בסיס</a:t>
            </a:r>
            <a:endParaRPr lang="en-US"/>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C45102F-1E83-4151-B6FA-F7919C87A772}" type="datetime8">
              <a:rPr lang="he-IL" smtClean="0"/>
              <a:t>09 מרץ 23</a:t>
            </a:fld>
            <a:endParaRPr lang="he-IL"/>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he-IL"/>
              <a:t>ביטול המשמעת בכנסת</a:t>
            </a: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2D0A85A2-5722-4B81-8B3E-D74EAFF6B6CE}" type="slidenum">
              <a:rPr lang="he-IL" smtClean="0"/>
              <a:t>‹#›</a:t>
            </a:fld>
            <a:endParaRPr lang="he-IL"/>
          </a:p>
        </p:txBody>
      </p:sp>
    </p:spTree>
    <p:extLst>
      <p:ext uri="{BB962C8B-B14F-4D97-AF65-F5344CB8AC3E}">
        <p14:creationId xmlns:p14="http://schemas.microsoft.com/office/powerpoint/2010/main" val="1050379178"/>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Lst>
  <p:hf hdr="0"/>
  <p:txStyles>
    <p:titleStyle>
      <a:lvl1pPr algn="l" defTabSz="457200" rtl="1" eaLnBrk="1" latinLnBrk="0" hangingPunct="1">
        <a:spcBef>
          <a:spcPct val="0"/>
        </a:spcBef>
        <a:buNone/>
        <a:defRPr sz="3600" kern="1200">
          <a:solidFill>
            <a:schemeClr val="accent2">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8.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39.xml"/></Relationships>
</file>

<file path=ppt/slides/_rels/slide9.xml.rels><?xml version="1.0" encoding="UTF-8" standalone="yes"?>
<Relationships xmlns="http://schemas.openxmlformats.org/package/2006/relationships"><Relationship Id="rId2" Type="http://schemas.openxmlformats.org/officeDocument/2006/relationships/hyperlink" Target="https://www.themarker.com/allnews/1.4650799" TargetMode="External"/><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051560" y="1090055"/>
            <a:ext cx="6858000" cy="3492105"/>
          </a:xfrm>
        </p:spPr>
        <p:txBody>
          <a:bodyPr>
            <a:normAutofit fontScale="90000"/>
          </a:bodyPr>
          <a:lstStyle>
            <a:defPPr>
              <a:defRPr lang="he-IL"/>
            </a:defPPr>
            <a:lvl1pPr marL="0" algn="r" defTabSz="685800" rtl="1" eaLnBrk="1" latinLnBrk="0" hangingPunct="1">
              <a:defRPr sz="1350" kern="1200">
                <a:solidFill>
                  <a:schemeClr val="tx1"/>
                </a:solidFill>
                <a:latin typeface="+mn-lt"/>
                <a:ea typeface="+mn-ea"/>
                <a:cs typeface="+mn-cs"/>
              </a:defRPr>
            </a:lvl1pPr>
            <a:lvl2pPr marL="342900" algn="r" defTabSz="685800" rtl="1" eaLnBrk="1" latinLnBrk="0" hangingPunct="1">
              <a:defRPr sz="1350" kern="1200">
                <a:solidFill>
                  <a:schemeClr val="tx1"/>
                </a:solidFill>
                <a:latin typeface="+mn-lt"/>
                <a:ea typeface="+mn-ea"/>
                <a:cs typeface="+mn-cs"/>
              </a:defRPr>
            </a:lvl2pPr>
            <a:lvl3pPr marL="685800" algn="r" defTabSz="685800" rtl="1" eaLnBrk="1" latinLnBrk="0" hangingPunct="1">
              <a:defRPr sz="1350" kern="1200">
                <a:solidFill>
                  <a:schemeClr val="tx1"/>
                </a:solidFill>
                <a:latin typeface="+mn-lt"/>
                <a:ea typeface="+mn-ea"/>
                <a:cs typeface="+mn-cs"/>
              </a:defRPr>
            </a:lvl3pPr>
            <a:lvl4pPr marL="1028700" algn="r" defTabSz="685800" rtl="1" eaLnBrk="1" latinLnBrk="0" hangingPunct="1">
              <a:defRPr sz="1350" kern="1200">
                <a:solidFill>
                  <a:schemeClr val="tx1"/>
                </a:solidFill>
                <a:latin typeface="+mn-lt"/>
                <a:ea typeface="+mn-ea"/>
                <a:cs typeface="+mn-cs"/>
              </a:defRPr>
            </a:lvl4pPr>
            <a:lvl5pPr marL="1371600" algn="r" defTabSz="685800" rtl="1" eaLnBrk="1" latinLnBrk="0" hangingPunct="1">
              <a:defRPr sz="1350" kern="1200">
                <a:solidFill>
                  <a:schemeClr val="tx1"/>
                </a:solidFill>
                <a:latin typeface="+mn-lt"/>
                <a:ea typeface="+mn-ea"/>
                <a:cs typeface="+mn-cs"/>
              </a:defRPr>
            </a:lvl5pPr>
            <a:lvl6pPr marL="1714500" algn="r" defTabSz="685800" rtl="1" eaLnBrk="1" latinLnBrk="0" hangingPunct="1">
              <a:defRPr sz="1350" kern="1200">
                <a:solidFill>
                  <a:schemeClr val="tx1"/>
                </a:solidFill>
                <a:latin typeface="+mn-lt"/>
                <a:ea typeface="+mn-ea"/>
                <a:cs typeface="+mn-cs"/>
              </a:defRPr>
            </a:lvl6pPr>
            <a:lvl7pPr marL="2057400" algn="r" defTabSz="685800" rtl="1" eaLnBrk="1" latinLnBrk="0" hangingPunct="1">
              <a:defRPr sz="1350" kern="1200">
                <a:solidFill>
                  <a:schemeClr val="tx1"/>
                </a:solidFill>
                <a:latin typeface="+mn-lt"/>
                <a:ea typeface="+mn-ea"/>
                <a:cs typeface="+mn-cs"/>
              </a:defRPr>
            </a:lvl7pPr>
            <a:lvl8pPr marL="2400300" algn="r" defTabSz="685800" rtl="1" eaLnBrk="1" latinLnBrk="0" hangingPunct="1">
              <a:defRPr sz="1350" kern="1200">
                <a:solidFill>
                  <a:schemeClr val="tx1"/>
                </a:solidFill>
                <a:latin typeface="+mn-lt"/>
                <a:ea typeface="+mn-ea"/>
                <a:cs typeface="+mn-cs"/>
              </a:defRPr>
            </a:lvl8pPr>
            <a:lvl9pPr marL="2743200" algn="r" defTabSz="685800" rtl="1" eaLnBrk="1" latinLnBrk="0" hangingPunct="1">
              <a:defRPr sz="1350" kern="1200">
                <a:solidFill>
                  <a:schemeClr val="tx1"/>
                </a:solidFill>
                <a:latin typeface="+mn-lt"/>
                <a:ea typeface="+mn-ea"/>
                <a:cs typeface="+mn-cs"/>
              </a:defRPr>
            </a:lvl9pPr>
          </a:lstStyle>
          <a:p>
            <a:pPr algn="ctr">
              <a:lnSpc>
                <a:spcPct val="150000"/>
              </a:lnSpc>
            </a:pPr>
            <a:br>
              <a:rPr lang="he-IL" dirty="0">
                <a:latin typeface="Times New Roman"/>
                <a:cs typeface="Times New Roman"/>
              </a:rPr>
            </a:br>
            <a:br>
              <a:rPr lang="he-IL" dirty="0">
                <a:latin typeface="Times New Roman"/>
                <a:cs typeface="Times New Roman"/>
              </a:rPr>
            </a:br>
            <a:br>
              <a:rPr lang="he-IL" dirty="0">
                <a:latin typeface="Times New Roman"/>
                <a:cs typeface="Times New Roman"/>
              </a:rPr>
            </a:br>
            <a:br>
              <a:rPr lang="he-IL" dirty="0">
                <a:latin typeface="Times New Roman"/>
                <a:cs typeface="Times New Roman"/>
              </a:rPr>
            </a:br>
            <a:br>
              <a:rPr lang="he-IL" dirty="0">
                <a:latin typeface="Times New Roman"/>
                <a:cs typeface="Times New Roman"/>
              </a:rPr>
            </a:br>
            <a:br>
              <a:rPr lang="he-IL" dirty="0">
                <a:latin typeface="Times New Roman"/>
                <a:cs typeface="Times New Roman"/>
              </a:rPr>
            </a:br>
            <a:r>
              <a:rPr lang="he-IL" sz="4000" dirty="0">
                <a:solidFill>
                  <a:srgbClr val="0070C0"/>
                </a:solidFill>
                <a:latin typeface="Times New Roman"/>
                <a:cs typeface="Times New Roman"/>
              </a:rPr>
              <a:t>                        </a:t>
            </a:r>
            <a:br>
              <a:rPr lang="he-IL" sz="4000" dirty="0">
                <a:solidFill>
                  <a:srgbClr val="0070C0"/>
                </a:solidFill>
                <a:latin typeface="Times New Roman"/>
                <a:cs typeface="Times New Roman"/>
              </a:rPr>
            </a:br>
            <a:br>
              <a:rPr lang="he-IL" sz="4000" dirty="0">
                <a:solidFill>
                  <a:srgbClr val="0070C0"/>
                </a:solidFill>
                <a:latin typeface="Times New Roman"/>
                <a:cs typeface="Times New Roman"/>
              </a:rPr>
            </a:br>
            <a:r>
              <a:rPr lang="he-IL" sz="4000" dirty="0">
                <a:solidFill>
                  <a:srgbClr val="0070C0"/>
                </a:solidFill>
                <a:latin typeface="Times New Roman"/>
                <a:cs typeface="Times New Roman"/>
              </a:rPr>
              <a:t> </a:t>
            </a:r>
            <a:br>
              <a:rPr lang="he-IL" sz="4000" dirty="0">
                <a:solidFill>
                  <a:srgbClr val="0070C0"/>
                </a:solidFill>
                <a:latin typeface="Times New Roman"/>
                <a:cs typeface="Times New Roman"/>
              </a:rPr>
            </a:br>
            <a:br>
              <a:rPr lang="he-IL" sz="4000" dirty="0">
                <a:solidFill>
                  <a:srgbClr val="0070C0"/>
                </a:solidFill>
                <a:latin typeface="Times New Roman"/>
                <a:cs typeface="Times New Roman"/>
              </a:rPr>
            </a:br>
            <a:br>
              <a:rPr lang="he-IL" sz="4000" dirty="0">
                <a:solidFill>
                  <a:srgbClr val="0070C0"/>
                </a:solidFill>
                <a:latin typeface="Times New Roman"/>
                <a:cs typeface="Times New Roman"/>
              </a:rPr>
            </a:br>
            <a:r>
              <a:rPr lang="he-IL" sz="4000" dirty="0">
                <a:solidFill>
                  <a:srgbClr val="0070C0"/>
                </a:solidFill>
                <a:latin typeface="Times New Roman"/>
                <a:cs typeface="Times New Roman"/>
              </a:rPr>
              <a:t>                         </a:t>
            </a:r>
            <a:br>
              <a:rPr lang="he-IL" sz="4000" dirty="0">
                <a:solidFill>
                  <a:srgbClr val="0070C0"/>
                </a:solidFill>
                <a:latin typeface="Times New Roman"/>
                <a:cs typeface="Times New Roman"/>
              </a:rPr>
            </a:br>
            <a:br>
              <a:rPr lang="he-IL" sz="4000" dirty="0">
                <a:solidFill>
                  <a:srgbClr val="0070C0"/>
                </a:solidFill>
                <a:latin typeface="Times New Roman"/>
                <a:cs typeface="Times New Roman"/>
              </a:rPr>
            </a:br>
            <a:br>
              <a:rPr lang="he-IL" sz="4000" dirty="0">
                <a:solidFill>
                  <a:srgbClr val="0070C0"/>
                </a:solidFill>
                <a:latin typeface="Times New Roman"/>
                <a:cs typeface="Times New Roman"/>
              </a:rPr>
            </a:br>
            <a:r>
              <a:rPr lang="he-IL" sz="4000" dirty="0">
                <a:latin typeface="Times New Roman"/>
                <a:cs typeface="Times New Roman"/>
              </a:rPr>
              <a:t>ביטול</a:t>
            </a:r>
            <a:br>
              <a:rPr lang="he-IL" sz="4000" dirty="0">
                <a:latin typeface="Times New Roman"/>
                <a:cs typeface="Times New Roman"/>
              </a:rPr>
            </a:br>
            <a:r>
              <a:rPr lang="he-IL" sz="4000" dirty="0">
                <a:latin typeface="Times New Roman"/>
                <a:cs typeface="Times New Roman"/>
              </a:rPr>
              <a:t>המשמעת הסיעתית,</a:t>
            </a:r>
            <a:br>
              <a:rPr lang="he-IL" sz="4000" dirty="0">
                <a:latin typeface="Times New Roman"/>
                <a:cs typeface="Times New Roman"/>
              </a:rPr>
            </a:br>
            <a:r>
              <a:rPr lang="he-IL" sz="4000" dirty="0">
                <a:latin typeface="Times New Roman"/>
                <a:cs typeface="Times New Roman"/>
              </a:rPr>
              <a:t>הקואליציונית והאופוזיציונית</a:t>
            </a:r>
            <a:br>
              <a:rPr lang="he-IL" sz="4000" dirty="0">
                <a:latin typeface="Times New Roman"/>
                <a:cs typeface="Times New Roman"/>
              </a:rPr>
            </a:br>
            <a:r>
              <a:rPr lang="he-IL" sz="4000" dirty="0">
                <a:latin typeface="Times New Roman"/>
                <a:cs typeface="Times New Roman"/>
              </a:rPr>
              <a:t>בכנסת</a:t>
            </a:r>
            <a:endParaRPr lang="he-IL" sz="4000" dirty="0">
              <a:latin typeface="Arial"/>
              <a:cs typeface="Arial"/>
            </a:endParaRPr>
          </a:p>
        </p:txBody>
      </p:sp>
      <p:sp>
        <p:nvSpPr>
          <p:cNvPr id="3" name="כותרת משנה 2"/>
          <p:cNvSpPr>
            <a:spLocks noGrp="1"/>
          </p:cNvSpPr>
          <p:nvPr>
            <p:ph type="subTitle" idx="1"/>
          </p:nvPr>
        </p:nvSpPr>
        <p:spPr>
          <a:xfrm>
            <a:off x="2062881" y="5200776"/>
            <a:ext cx="5143500" cy="887928"/>
          </a:xfrm>
        </p:spPr>
        <p:txBody>
          <a:bodyPr vert="horz" lIns="51435" tIns="25719" rIns="51435" bIns="25719" rtlCol="1" anchor="t">
            <a:noAutofit/>
          </a:bodyPr>
          <a:lstStyle>
            <a:defPPr>
              <a:defRPr lang="he-IL"/>
            </a:defPPr>
            <a:lvl1pPr marL="0" algn="r" defTabSz="685800" rtl="1" eaLnBrk="1" latinLnBrk="0" hangingPunct="1">
              <a:defRPr sz="1350" kern="1200">
                <a:solidFill>
                  <a:schemeClr val="tx1"/>
                </a:solidFill>
                <a:latin typeface="+mn-lt"/>
                <a:ea typeface="+mn-ea"/>
                <a:cs typeface="+mn-cs"/>
              </a:defRPr>
            </a:lvl1pPr>
            <a:lvl2pPr marL="342900" algn="r" defTabSz="685800" rtl="1" eaLnBrk="1" latinLnBrk="0" hangingPunct="1">
              <a:defRPr sz="1350" kern="1200">
                <a:solidFill>
                  <a:schemeClr val="tx1"/>
                </a:solidFill>
                <a:latin typeface="+mn-lt"/>
                <a:ea typeface="+mn-ea"/>
                <a:cs typeface="+mn-cs"/>
              </a:defRPr>
            </a:lvl2pPr>
            <a:lvl3pPr marL="685800" algn="r" defTabSz="685800" rtl="1" eaLnBrk="1" latinLnBrk="0" hangingPunct="1">
              <a:defRPr sz="1350" kern="1200">
                <a:solidFill>
                  <a:schemeClr val="tx1"/>
                </a:solidFill>
                <a:latin typeface="+mn-lt"/>
                <a:ea typeface="+mn-ea"/>
                <a:cs typeface="+mn-cs"/>
              </a:defRPr>
            </a:lvl3pPr>
            <a:lvl4pPr marL="1028700" algn="r" defTabSz="685800" rtl="1" eaLnBrk="1" latinLnBrk="0" hangingPunct="1">
              <a:defRPr sz="1350" kern="1200">
                <a:solidFill>
                  <a:schemeClr val="tx1"/>
                </a:solidFill>
                <a:latin typeface="+mn-lt"/>
                <a:ea typeface="+mn-ea"/>
                <a:cs typeface="+mn-cs"/>
              </a:defRPr>
            </a:lvl4pPr>
            <a:lvl5pPr marL="1371600" algn="r" defTabSz="685800" rtl="1" eaLnBrk="1" latinLnBrk="0" hangingPunct="1">
              <a:defRPr sz="1350" kern="1200">
                <a:solidFill>
                  <a:schemeClr val="tx1"/>
                </a:solidFill>
                <a:latin typeface="+mn-lt"/>
                <a:ea typeface="+mn-ea"/>
                <a:cs typeface="+mn-cs"/>
              </a:defRPr>
            </a:lvl5pPr>
            <a:lvl6pPr marL="1714500" algn="r" defTabSz="685800" rtl="1" eaLnBrk="1" latinLnBrk="0" hangingPunct="1">
              <a:defRPr sz="1350" kern="1200">
                <a:solidFill>
                  <a:schemeClr val="tx1"/>
                </a:solidFill>
                <a:latin typeface="+mn-lt"/>
                <a:ea typeface="+mn-ea"/>
                <a:cs typeface="+mn-cs"/>
              </a:defRPr>
            </a:lvl6pPr>
            <a:lvl7pPr marL="2057400" algn="r" defTabSz="685800" rtl="1" eaLnBrk="1" latinLnBrk="0" hangingPunct="1">
              <a:defRPr sz="1350" kern="1200">
                <a:solidFill>
                  <a:schemeClr val="tx1"/>
                </a:solidFill>
                <a:latin typeface="+mn-lt"/>
                <a:ea typeface="+mn-ea"/>
                <a:cs typeface="+mn-cs"/>
              </a:defRPr>
            </a:lvl7pPr>
            <a:lvl8pPr marL="2400300" algn="r" defTabSz="685800" rtl="1" eaLnBrk="1" latinLnBrk="0" hangingPunct="1">
              <a:defRPr sz="1350" kern="1200">
                <a:solidFill>
                  <a:schemeClr val="tx1"/>
                </a:solidFill>
                <a:latin typeface="+mn-lt"/>
                <a:ea typeface="+mn-ea"/>
                <a:cs typeface="+mn-cs"/>
              </a:defRPr>
            </a:lvl8pPr>
            <a:lvl9pPr marL="2743200" algn="r" defTabSz="685800" rtl="1" eaLnBrk="1" latinLnBrk="0" hangingPunct="1">
              <a:defRPr sz="1350" kern="1200">
                <a:solidFill>
                  <a:schemeClr val="tx1"/>
                </a:solidFill>
                <a:latin typeface="+mn-lt"/>
                <a:ea typeface="+mn-ea"/>
                <a:cs typeface="+mn-cs"/>
              </a:defRPr>
            </a:lvl9pPr>
          </a:lstStyle>
          <a:p>
            <a:endParaRPr lang="he-IL" sz="1100">
              <a:latin typeface="Bookman Old Style"/>
              <a:cs typeface="Arial"/>
            </a:endParaRPr>
          </a:p>
          <a:p>
            <a:r>
              <a:rPr lang="he-IL" sz="2600">
                <a:latin typeface="Times New Roman" panose="02020603050405020304" pitchFamily="18" charset="0"/>
                <a:cs typeface="Times New Roman" panose="02020603050405020304" pitchFamily="18" charset="0"/>
              </a:rPr>
              <a:t>                      בני גולדברג</a:t>
            </a:r>
          </a:p>
          <a:p>
            <a:endParaRPr lang="he-IL">
              <a:latin typeface="Arial"/>
              <a:cs typeface="Arial"/>
            </a:endParaRPr>
          </a:p>
        </p:txBody>
      </p:sp>
      <p:sp>
        <p:nvSpPr>
          <p:cNvPr id="4" name="TextBox 3">
            <a:extLst>
              <a:ext uri="{FF2B5EF4-FFF2-40B4-BE49-F238E27FC236}">
                <a16:creationId xmlns:a16="http://schemas.microsoft.com/office/drawing/2014/main" id="{9A35821A-178C-413B-A634-7A7E7C8946EB}"/>
              </a:ext>
            </a:extLst>
          </p:cNvPr>
          <p:cNvSpPr txBox="1"/>
          <p:nvPr/>
        </p:nvSpPr>
        <p:spPr>
          <a:xfrm>
            <a:off x="513761" y="454844"/>
            <a:ext cx="2743200" cy="369332"/>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pPr algn="ctr"/>
            <a:r>
              <a:rPr lang="he-IL" dirty="0"/>
              <a:t>29/12/19</a:t>
            </a:r>
          </a:p>
        </p:txBody>
      </p:sp>
    </p:spTree>
    <p:extLst>
      <p:ext uri="{BB962C8B-B14F-4D97-AF65-F5344CB8AC3E}">
        <p14:creationId xmlns:p14="http://schemas.microsoft.com/office/powerpoint/2010/main" val="2478401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50EBCBA-E7CF-4CBB-BBDF-456864DB1523}"/>
              </a:ext>
            </a:extLst>
          </p:cNvPr>
          <p:cNvSpPr txBox="1"/>
          <p:nvPr/>
        </p:nvSpPr>
        <p:spPr>
          <a:xfrm>
            <a:off x="781051" y="1502946"/>
            <a:ext cx="7734300" cy="3508653"/>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r>
              <a:rPr lang="he-IL" sz="2000">
                <a:latin typeface="Times New Roman" panose="02020603050405020304" pitchFamily="18" charset="0"/>
                <a:cs typeface="Times New Roman" panose="02020603050405020304" pitchFamily="18" charset="0"/>
              </a:rPr>
              <a:t>חברי הכנסת צריכים לפעול </a:t>
            </a:r>
          </a:p>
          <a:p>
            <a:r>
              <a:rPr lang="he-IL" sz="2000">
                <a:latin typeface="Times New Roman" panose="02020603050405020304" pitchFamily="18" charset="0"/>
                <a:cs typeface="Times New Roman" panose="02020603050405020304" pitchFamily="18" charset="0"/>
              </a:rPr>
              <a:t>ביושר ובתום לב, </a:t>
            </a:r>
          </a:p>
          <a:p>
            <a:r>
              <a:rPr lang="he-IL" sz="2000">
                <a:latin typeface="Times New Roman" panose="02020603050405020304" pitchFamily="18" charset="0"/>
                <a:cs typeface="Times New Roman" panose="02020603050405020304" pitchFamily="18" charset="0"/>
              </a:rPr>
              <a:t>בהתאם לחוק, </a:t>
            </a:r>
          </a:p>
          <a:p>
            <a:r>
              <a:rPr lang="he-IL" sz="2000">
                <a:latin typeface="Times New Roman" panose="02020603050405020304" pitchFamily="18" charset="0"/>
                <a:cs typeface="Times New Roman" panose="02020603050405020304" pitchFamily="18" charset="0"/>
              </a:rPr>
              <a:t>להפעיל שיקול דעת עצמאי, </a:t>
            </a:r>
          </a:p>
          <a:p>
            <a:r>
              <a:rPr lang="he-IL" sz="2000">
                <a:latin typeface="Times New Roman" panose="02020603050405020304" pitchFamily="18" charset="0"/>
                <a:cs typeface="Times New Roman" panose="02020603050405020304" pitchFamily="18" charset="0"/>
              </a:rPr>
              <a:t>להתחשב אך ורק בשיקולים הרלבנטיים, </a:t>
            </a:r>
          </a:p>
          <a:p>
            <a:r>
              <a:rPr lang="he-IL" sz="2000">
                <a:latin typeface="Times New Roman" panose="02020603050405020304" pitchFamily="18" charset="0"/>
                <a:cs typeface="Times New Roman" panose="02020603050405020304" pitchFamily="18" charset="0"/>
              </a:rPr>
              <a:t>להימנע מלפעול במצבים בהם קיים חשש ממשי לניגוד עניינים. </a:t>
            </a:r>
          </a:p>
          <a:p>
            <a:r>
              <a:rPr lang="he-IL" sz="2000">
                <a:latin typeface="Times New Roman" panose="02020603050405020304" pitchFamily="18" charset="0"/>
                <a:cs typeface="Times New Roman" panose="02020603050405020304" pitchFamily="18" charset="0"/>
              </a:rPr>
              <a:t>כמו כן, הח"כ הוא נציג העם כולו. ונאמנותו לכלל הציבור. לא רק למפלגתו.</a:t>
            </a:r>
          </a:p>
          <a:p>
            <a:endParaRPr lang="he-IL" sz="2000">
              <a:latin typeface="Times New Roman" panose="02020603050405020304" pitchFamily="18" charset="0"/>
              <a:cs typeface="Times New Roman" panose="02020603050405020304" pitchFamily="18" charset="0"/>
            </a:endParaRPr>
          </a:p>
          <a:p>
            <a:pPr algn="l"/>
            <a:endParaRPr lang="he-IL" sz="1400">
              <a:latin typeface="Times New Roman" panose="02020603050405020304" pitchFamily="18" charset="0"/>
              <a:cs typeface="Times New Roman" panose="02020603050405020304" pitchFamily="18" charset="0"/>
            </a:endParaRPr>
          </a:p>
          <a:p>
            <a:pPr algn="l"/>
            <a:r>
              <a:rPr lang="he-IL" sz="1600">
                <a:latin typeface="Times New Roman" panose="02020603050405020304" pitchFamily="18" charset="0"/>
                <a:cs typeface="Times New Roman" panose="02020603050405020304" pitchFamily="18" charset="0"/>
              </a:rPr>
              <a:t>המשפט החוקתי של מדינת ישראל, </a:t>
            </a:r>
            <a:br>
              <a:rPr lang="en-US" sz="1600">
                <a:latin typeface="Times New Roman" panose="02020603050405020304" pitchFamily="18" charset="0"/>
                <a:cs typeface="Times New Roman" panose="02020603050405020304" pitchFamily="18" charset="0"/>
              </a:rPr>
            </a:br>
            <a:r>
              <a:rPr lang="he-IL" sz="1600">
                <a:latin typeface="Times New Roman" panose="02020603050405020304" pitchFamily="18" charset="0"/>
                <a:cs typeface="Times New Roman" panose="02020603050405020304" pitchFamily="18" charset="0"/>
              </a:rPr>
              <a:t>פרופ' אמנון רובינשטיין ופרופ' ברק מדינה, </a:t>
            </a:r>
            <a:br>
              <a:rPr lang="en-US" sz="1600">
                <a:latin typeface="Times New Roman" panose="02020603050405020304" pitchFamily="18" charset="0"/>
                <a:cs typeface="Times New Roman" panose="02020603050405020304" pitchFamily="18" charset="0"/>
              </a:rPr>
            </a:br>
            <a:r>
              <a:rPr lang="he-IL" sz="1600">
                <a:latin typeface="Times New Roman" panose="02020603050405020304" pitchFamily="18" charset="0"/>
                <a:cs typeface="Times New Roman" panose="02020603050405020304" pitchFamily="18" charset="0"/>
              </a:rPr>
              <a:t>מהדורה שישית, 2005, (להלן- "הספר"), עמ' 659-660</a:t>
            </a:r>
          </a:p>
        </p:txBody>
      </p:sp>
      <p:sp>
        <p:nvSpPr>
          <p:cNvPr id="4" name="מציין מיקום של תאריך 3">
            <a:extLst>
              <a:ext uri="{FF2B5EF4-FFF2-40B4-BE49-F238E27FC236}">
                <a16:creationId xmlns:a16="http://schemas.microsoft.com/office/drawing/2014/main" id="{A347916F-EFC6-41C6-86B1-E56420D57579}"/>
              </a:ext>
            </a:extLst>
          </p:cNvPr>
          <p:cNvSpPr>
            <a:spLocks noGrp="1"/>
          </p:cNvSpPr>
          <p:nvPr>
            <p:ph type="dt" sz="half" idx="10"/>
          </p:nvPr>
        </p:nvSpPr>
        <p:spPr/>
        <p:txBody>
          <a:bodyPr/>
          <a:lstStyle/>
          <a:p>
            <a:fld id="{1177AEF6-2A96-40BD-96B4-9C702E77E1D9}"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DD9A9BEB-38A1-4AEB-9075-A0BDEC6B5253}"/>
              </a:ext>
            </a:extLst>
          </p:cNvPr>
          <p:cNvSpPr>
            <a:spLocks noGrp="1"/>
          </p:cNvSpPr>
          <p:nvPr>
            <p:ph type="ftr" sz="quarter" idx="11"/>
          </p:nvPr>
        </p:nvSpPr>
        <p:spPr/>
        <p:txBody>
          <a:bodyPr/>
          <a:lstStyle/>
          <a:p>
            <a:r>
              <a:rPr lang="he-IL"/>
              <a:t>ביטול המשמעת בכנסת</a:t>
            </a:r>
          </a:p>
        </p:txBody>
      </p:sp>
      <p:sp>
        <p:nvSpPr>
          <p:cNvPr id="8" name="TextBox 7">
            <a:extLst>
              <a:ext uri="{FF2B5EF4-FFF2-40B4-BE49-F238E27FC236}">
                <a16:creationId xmlns:a16="http://schemas.microsoft.com/office/drawing/2014/main" id="{04CB297F-051C-4ED6-84F3-8A2B24C52207}"/>
              </a:ext>
            </a:extLst>
          </p:cNvPr>
          <p:cNvSpPr txBox="1"/>
          <p:nvPr/>
        </p:nvSpPr>
        <p:spPr>
          <a:xfrm>
            <a:off x="1463040" y="810705"/>
            <a:ext cx="6949440" cy="461665"/>
          </a:xfrm>
          <a:prstGeom prst="rect">
            <a:avLst/>
          </a:prstGeom>
          <a:noFill/>
        </p:spPr>
        <p:txBody>
          <a:bodyPr wrap="square" rtlCol="1">
            <a:spAutoFit/>
          </a:bodyPr>
          <a:lstStyle/>
          <a:p>
            <a:pPr algn="ctr"/>
            <a:r>
              <a:rPr lang="he-IL" sz="2400" b="1" u="sng">
                <a:latin typeface="Times New Roman" panose="02020603050405020304" pitchFamily="18" charset="0"/>
                <a:cs typeface="Times New Roman" panose="02020603050405020304" pitchFamily="18" charset="0"/>
              </a:rPr>
              <a:t>איך צריך ח"כ לנהוג?</a:t>
            </a:r>
          </a:p>
        </p:txBody>
      </p:sp>
      <p:sp>
        <p:nvSpPr>
          <p:cNvPr id="10" name="TextBox 9">
            <a:extLst>
              <a:ext uri="{FF2B5EF4-FFF2-40B4-BE49-F238E27FC236}">
                <a16:creationId xmlns:a16="http://schemas.microsoft.com/office/drawing/2014/main" id="{02CB7341-9B48-428C-A766-29752308E01E}"/>
              </a:ext>
            </a:extLst>
          </p:cNvPr>
          <p:cNvSpPr txBox="1"/>
          <p:nvPr/>
        </p:nvSpPr>
        <p:spPr>
          <a:xfrm flipH="1">
            <a:off x="781051" y="5086366"/>
            <a:ext cx="8006306" cy="461665"/>
          </a:xfrm>
          <a:prstGeom prst="rect">
            <a:avLst/>
          </a:prstGeom>
          <a:noFill/>
        </p:spPr>
        <p:txBody>
          <a:bodyPr wrap="square" rtlCol="1">
            <a:spAutoFit/>
          </a:bodyPr>
          <a:lstStyle/>
          <a:p>
            <a:pPr algn="ctr"/>
            <a:r>
              <a:rPr lang="he-IL" sz="2400" b="1">
                <a:solidFill>
                  <a:srgbClr val="FF0000"/>
                </a:solidFill>
                <a:latin typeface="Times New Roman" panose="02020603050405020304" pitchFamily="18" charset="0"/>
                <a:cs typeface="Times New Roman" panose="02020603050405020304" pitchFamily="18" charset="0"/>
              </a:rPr>
              <a:t>מה מכל האמור לעיל יכול להתקיים אצל חבר כנסת?</a:t>
            </a:r>
            <a:endParaRPr lang="he-IL" sz="24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6692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fltVal val="0"/>
                                          </p:val>
                                        </p:tav>
                                        <p:tav tm="100000">
                                          <p:val>
                                            <p:strVal val="#ppt_w"/>
                                          </p:val>
                                        </p:tav>
                                      </p:tavLst>
                                    </p:anim>
                                    <p:anim calcmode="lin" valueType="num">
                                      <p:cBhvr>
                                        <p:cTn id="8" dur="1000" fill="hold"/>
                                        <p:tgtEl>
                                          <p:spTgt spid="8"/>
                                        </p:tgtEl>
                                        <p:attrNameLst>
                                          <p:attrName>ppt_h</p:attrName>
                                        </p:attrNameLst>
                                      </p:cBhvr>
                                      <p:tavLst>
                                        <p:tav tm="0">
                                          <p:val>
                                            <p:fltVal val="0"/>
                                          </p:val>
                                        </p:tav>
                                        <p:tav tm="100000">
                                          <p:val>
                                            <p:strVal val="#ppt_h"/>
                                          </p:val>
                                        </p:tav>
                                      </p:tavLst>
                                    </p:anim>
                                    <p:anim calcmode="lin" valueType="num">
                                      <p:cBhvr>
                                        <p:cTn id="9" dur="1000" fill="hold"/>
                                        <p:tgtEl>
                                          <p:spTgt spid="8"/>
                                        </p:tgtEl>
                                        <p:attrNameLst>
                                          <p:attrName>style.rotation</p:attrName>
                                        </p:attrNameLst>
                                      </p:cBhvr>
                                      <p:tavLst>
                                        <p:tav tm="0">
                                          <p:val>
                                            <p:fltVal val="90"/>
                                          </p:val>
                                        </p:tav>
                                        <p:tav tm="100000">
                                          <p:val>
                                            <p:fltVal val="0"/>
                                          </p:val>
                                        </p:tav>
                                      </p:tavLst>
                                    </p:anim>
                                    <p:animEffect transition="in" filter="fade">
                                      <p:cBhvr>
                                        <p:cTn id="10" dur="10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1000" fill="hold"/>
                                        <p:tgtEl>
                                          <p:spTgt spid="10"/>
                                        </p:tgtEl>
                                        <p:attrNameLst>
                                          <p:attrName>ppt_w</p:attrName>
                                        </p:attrNameLst>
                                      </p:cBhvr>
                                      <p:tavLst>
                                        <p:tav tm="0">
                                          <p:val>
                                            <p:fltVal val="0"/>
                                          </p:val>
                                        </p:tav>
                                        <p:tav tm="100000">
                                          <p:val>
                                            <p:strVal val="#ppt_w"/>
                                          </p:val>
                                        </p:tav>
                                      </p:tavLst>
                                    </p:anim>
                                    <p:anim calcmode="lin" valueType="num">
                                      <p:cBhvr>
                                        <p:cTn id="22" dur="1000" fill="hold"/>
                                        <p:tgtEl>
                                          <p:spTgt spid="10"/>
                                        </p:tgtEl>
                                        <p:attrNameLst>
                                          <p:attrName>ppt_h</p:attrName>
                                        </p:attrNameLst>
                                      </p:cBhvr>
                                      <p:tavLst>
                                        <p:tav tm="0">
                                          <p:val>
                                            <p:fltVal val="0"/>
                                          </p:val>
                                        </p:tav>
                                        <p:tav tm="100000">
                                          <p:val>
                                            <p:strVal val="#ppt_h"/>
                                          </p:val>
                                        </p:tav>
                                      </p:tavLst>
                                    </p:anim>
                                    <p:anim calcmode="lin" valueType="num">
                                      <p:cBhvr>
                                        <p:cTn id="23" dur="1000" fill="hold"/>
                                        <p:tgtEl>
                                          <p:spTgt spid="10"/>
                                        </p:tgtEl>
                                        <p:attrNameLst>
                                          <p:attrName>style.rotation</p:attrName>
                                        </p:attrNameLst>
                                      </p:cBhvr>
                                      <p:tavLst>
                                        <p:tav tm="0">
                                          <p:val>
                                            <p:fltVal val="90"/>
                                          </p:val>
                                        </p:tav>
                                        <p:tav tm="100000">
                                          <p:val>
                                            <p:fltVal val="0"/>
                                          </p:val>
                                        </p:tav>
                                      </p:tavLst>
                                    </p:anim>
                                    <p:animEffect transition="in" filter="fade">
                                      <p:cBhvr>
                                        <p:cTn id="24"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של תאריך 3">
            <a:extLst>
              <a:ext uri="{FF2B5EF4-FFF2-40B4-BE49-F238E27FC236}">
                <a16:creationId xmlns:a16="http://schemas.microsoft.com/office/drawing/2014/main" id="{A1727C59-7AD6-4CB0-A776-69A8D8C01E34}"/>
              </a:ext>
            </a:extLst>
          </p:cNvPr>
          <p:cNvSpPr>
            <a:spLocks noGrp="1"/>
          </p:cNvSpPr>
          <p:nvPr>
            <p:ph type="dt" sz="half" idx="4294967295"/>
          </p:nvPr>
        </p:nvSpPr>
        <p:spPr>
          <a:xfrm>
            <a:off x="7371761" y="6135809"/>
            <a:ext cx="1167019" cy="369451"/>
          </a:xfrm>
        </p:spPr>
        <p:txBody>
          <a:bodyPr/>
          <a:lstStyle/>
          <a:p>
            <a:fld id="{18857485-B232-46D1-8B03-EAC49C19CDC8}"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B1267F61-52EF-4608-9E62-C6B934012FE9}"/>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BDB339C4-D91E-4C77-B7BC-9625B5DF3175}"/>
              </a:ext>
            </a:extLst>
          </p:cNvPr>
          <p:cNvSpPr>
            <a:spLocks noGrp="1"/>
          </p:cNvSpPr>
          <p:nvPr>
            <p:ph type="sldNum" sz="quarter" idx="12"/>
          </p:nvPr>
        </p:nvSpPr>
        <p:spPr/>
        <p:txBody>
          <a:bodyPr/>
          <a:lstStyle/>
          <a:p>
            <a:fld id="{199E282D-D310-42D8-B8FF-78ED45A44D81}" type="slidenum">
              <a:rPr lang="he-IL" smtClean="0"/>
              <a:t>11</a:t>
            </a:fld>
            <a:endParaRPr lang="he-IL"/>
          </a:p>
        </p:txBody>
      </p:sp>
      <p:graphicFrame>
        <p:nvGraphicFramePr>
          <p:cNvPr id="6" name="טבלה 5">
            <a:extLst>
              <a:ext uri="{FF2B5EF4-FFF2-40B4-BE49-F238E27FC236}">
                <a16:creationId xmlns:a16="http://schemas.microsoft.com/office/drawing/2014/main" id="{CA1BD6B4-1960-40CA-AC29-FD22D7D64C32}"/>
              </a:ext>
            </a:extLst>
          </p:cNvPr>
          <p:cNvGraphicFramePr>
            <a:graphicFrameLocks noGrp="1"/>
          </p:cNvGraphicFramePr>
          <p:nvPr>
            <p:extLst>
              <p:ext uri="{D42A27DB-BD31-4B8C-83A1-F6EECF244321}">
                <p14:modId xmlns:p14="http://schemas.microsoft.com/office/powerpoint/2010/main" val="4132034459"/>
              </p:ext>
            </p:extLst>
          </p:nvPr>
        </p:nvGraphicFramePr>
        <p:xfrm>
          <a:off x="645743" y="970345"/>
          <a:ext cx="7987029" cy="4724400"/>
        </p:xfrm>
        <a:graphic>
          <a:graphicData uri="http://schemas.openxmlformats.org/drawingml/2006/table">
            <a:tbl>
              <a:tblPr rtl="1" firstRow="1" bandRow="1">
                <a:tableStyleId>{5C22544A-7EE6-4342-B048-85BDC9FD1C3A}</a:tableStyleId>
              </a:tblPr>
              <a:tblGrid>
                <a:gridCol w="2662343">
                  <a:extLst>
                    <a:ext uri="{9D8B030D-6E8A-4147-A177-3AD203B41FA5}">
                      <a16:colId xmlns:a16="http://schemas.microsoft.com/office/drawing/2014/main" val="2698810026"/>
                    </a:ext>
                  </a:extLst>
                </a:gridCol>
                <a:gridCol w="2662343">
                  <a:extLst>
                    <a:ext uri="{9D8B030D-6E8A-4147-A177-3AD203B41FA5}">
                      <a16:colId xmlns:a16="http://schemas.microsoft.com/office/drawing/2014/main" val="4151420549"/>
                    </a:ext>
                  </a:extLst>
                </a:gridCol>
                <a:gridCol w="2662343">
                  <a:extLst>
                    <a:ext uri="{9D8B030D-6E8A-4147-A177-3AD203B41FA5}">
                      <a16:colId xmlns:a16="http://schemas.microsoft.com/office/drawing/2014/main" val="1755824277"/>
                    </a:ext>
                  </a:extLst>
                </a:gridCol>
              </a:tblGrid>
              <a:tr h="370840">
                <a:tc>
                  <a:txBody>
                    <a:bodyPr/>
                    <a:lstStyle/>
                    <a:p>
                      <a:pPr lvl="0">
                        <a:buNone/>
                      </a:pPr>
                      <a:endParaRPr lang="he-IL" sz="2000">
                        <a:latin typeface="Times New Roman" panose="02020603050405020304" pitchFamily="18" charset="0"/>
                        <a:cs typeface="Times New Roman" panose="02020603050405020304" pitchFamily="18" charset="0"/>
                      </a:endParaRPr>
                    </a:p>
                  </a:txBody>
                  <a:tcPr/>
                </a:tc>
                <a:tc>
                  <a:txBody>
                    <a:bodyPr/>
                    <a:lstStyle/>
                    <a:p>
                      <a:pPr lvl="0">
                        <a:buNone/>
                      </a:pPr>
                      <a:r>
                        <a:rPr lang="he-IL" sz="2000">
                          <a:latin typeface="Times New Roman" panose="02020603050405020304" pitchFamily="18" charset="0"/>
                          <a:cs typeface="Times New Roman" panose="02020603050405020304" pitchFamily="18" charset="0"/>
                        </a:rPr>
                        <a:t>עם משמעת </a:t>
                      </a:r>
                    </a:p>
                  </a:txBody>
                  <a:tcPr/>
                </a:tc>
                <a:tc>
                  <a:txBody>
                    <a:bodyPr/>
                    <a:lstStyle/>
                    <a:p>
                      <a:pPr lvl="0">
                        <a:buNone/>
                      </a:pPr>
                      <a:r>
                        <a:rPr lang="he-IL" sz="2000">
                          <a:latin typeface="Times New Roman" panose="02020603050405020304" pitchFamily="18" charset="0"/>
                          <a:cs typeface="Times New Roman" panose="02020603050405020304" pitchFamily="18" charset="0"/>
                        </a:rPr>
                        <a:t>בלי משמעת </a:t>
                      </a:r>
                    </a:p>
                  </a:txBody>
                  <a:tcPr/>
                </a:tc>
                <a:extLst>
                  <a:ext uri="{0D108BD9-81ED-4DB2-BD59-A6C34878D82A}">
                    <a16:rowId xmlns:a16="http://schemas.microsoft.com/office/drawing/2014/main" val="2548737237"/>
                  </a:ext>
                </a:extLst>
              </a:tr>
              <a:tr h="370840">
                <a:tc>
                  <a:txBody>
                    <a:bodyPr/>
                    <a:lstStyle/>
                    <a:p>
                      <a:pPr lvl="0">
                        <a:buNone/>
                      </a:pPr>
                      <a:r>
                        <a:rPr lang="he-IL" sz="2000">
                          <a:latin typeface="Times New Roman" panose="02020603050405020304" pitchFamily="18" charset="0"/>
                          <a:cs typeface="Times New Roman" panose="02020603050405020304" pitchFamily="18" charset="0"/>
                        </a:rPr>
                        <a:t>בלמים </a:t>
                      </a:r>
                      <a:r>
                        <a:rPr lang="he-IL" sz="2000" err="1">
                          <a:latin typeface="Times New Roman" panose="02020603050405020304" pitchFamily="18" charset="0"/>
                          <a:cs typeface="Times New Roman" panose="02020603050405020304" pitchFamily="18" charset="0"/>
                        </a:rPr>
                        <a:t>ואיזונים</a:t>
                      </a:r>
                      <a:r>
                        <a:rPr lang="he-IL" sz="2000">
                          <a:latin typeface="Times New Roman" panose="02020603050405020304" pitchFamily="18" charset="0"/>
                          <a:cs typeface="Times New Roman" panose="02020603050405020304" pitchFamily="18" charset="0"/>
                        </a:rPr>
                        <a:t> בין הרשויות</a:t>
                      </a:r>
                    </a:p>
                    <a:p>
                      <a:pPr lvl="0">
                        <a:buNone/>
                      </a:pPr>
                      <a:endParaRPr lang="he-IL" sz="2000">
                        <a:latin typeface="Times New Roman" panose="02020603050405020304" pitchFamily="18" charset="0"/>
                        <a:cs typeface="Times New Roman" panose="02020603050405020304" pitchFamily="18" charset="0"/>
                      </a:endParaRPr>
                    </a:p>
                  </a:txBody>
                  <a:tcPr/>
                </a:tc>
                <a:tc>
                  <a:txBody>
                    <a:bodyPr/>
                    <a:lstStyle/>
                    <a:p>
                      <a:pPr lvl="0">
                        <a:buNone/>
                      </a:pPr>
                      <a:r>
                        <a:rPr lang="he-IL" sz="2000">
                          <a:solidFill>
                            <a:srgbClr val="FF0000"/>
                          </a:solidFill>
                          <a:latin typeface="Times New Roman" panose="02020603050405020304" pitchFamily="18" charset="0"/>
                          <a:cs typeface="Times New Roman" panose="02020603050405020304" pitchFamily="18" charset="0"/>
                        </a:rPr>
                        <a:t>הממשלה שולטת בכנסת דרך הקואליציה </a:t>
                      </a:r>
                    </a:p>
                  </a:txBody>
                  <a:tcPr/>
                </a:tc>
                <a:tc>
                  <a:txBody>
                    <a:bodyPr/>
                    <a:lstStyle/>
                    <a:p>
                      <a:pPr lvl="0">
                        <a:buNone/>
                      </a:pPr>
                      <a:r>
                        <a:rPr lang="he-IL" sz="2000">
                          <a:solidFill>
                            <a:srgbClr val="00B050"/>
                          </a:solidFill>
                          <a:latin typeface="Times New Roman" panose="02020603050405020304" pitchFamily="18" charset="0"/>
                          <a:cs typeface="Times New Roman" panose="02020603050405020304" pitchFamily="18" charset="0"/>
                        </a:rPr>
                        <a:t>הכנסת מפקחת על הממשלה </a:t>
                      </a:r>
                    </a:p>
                  </a:txBody>
                  <a:tcPr/>
                </a:tc>
                <a:extLst>
                  <a:ext uri="{0D108BD9-81ED-4DB2-BD59-A6C34878D82A}">
                    <a16:rowId xmlns:a16="http://schemas.microsoft.com/office/drawing/2014/main" val="1192592035"/>
                  </a:ext>
                </a:extLst>
              </a:tr>
              <a:tr h="370840">
                <a:tc>
                  <a:txBody>
                    <a:bodyPr/>
                    <a:lstStyle/>
                    <a:p>
                      <a:pPr lvl="0">
                        <a:buNone/>
                      </a:pPr>
                      <a:r>
                        <a:rPr lang="he-IL" sz="2000">
                          <a:latin typeface="Times New Roman" panose="02020603050405020304" pitchFamily="18" charset="0"/>
                          <a:cs typeface="Times New Roman" panose="02020603050405020304" pitchFamily="18" charset="0"/>
                        </a:rPr>
                        <a:t>החופש למחוקקים לחוקק </a:t>
                      </a:r>
                    </a:p>
                  </a:txBody>
                  <a:tcPr/>
                </a:tc>
                <a:tc>
                  <a:txBody>
                    <a:bodyPr/>
                    <a:lstStyle/>
                    <a:p>
                      <a:pPr lvl="0">
                        <a:buNone/>
                      </a:pPr>
                      <a:r>
                        <a:rPr lang="he-IL" sz="2000">
                          <a:solidFill>
                            <a:srgbClr val="FF0000"/>
                          </a:solidFill>
                          <a:latin typeface="Times New Roman" panose="02020603050405020304" pitchFamily="18" charset="0"/>
                          <a:cs typeface="Times New Roman" panose="02020603050405020304" pitchFamily="18" charset="0"/>
                        </a:rPr>
                        <a:t>אין. החקיקה היא חלק ממו"מ קואליציוני. כפופה להסכם.  </a:t>
                      </a:r>
                    </a:p>
                    <a:p>
                      <a:pPr lvl="0">
                        <a:buNone/>
                      </a:pPr>
                      <a:endParaRPr lang="he-IL" sz="2000">
                        <a:solidFill>
                          <a:srgbClr val="FF0000"/>
                        </a:solidFill>
                        <a:latin typeface="Times New Roman" panose="02020603050405020304" pitchFamily="18" charset="0"/>
                        <a:cs typeface="Times New Roman" panose="02020603050405020304" pitchFamily="18" charset="0"/>
                      </a:endParaRPr>
                    </a:p>
                  </a:txBody>
                  <a:tcPr/>
                </a:tc>
                <a:tc>
                  <a:txBody>
                    <a:bodyPr/>
                    <a:lstStyle/>
                    <a:p>
                      <a:pPr lvl="0">
                        <a:buNone/>
                      </a:pPr>
                      <a:r>
                        <a:rPr lang="he-IL" sz="2000">
                          <a:solidFill>
                            <a:srgbClr val="00B050"/>
                          </a:solidFill>
                          <a:latin typeface="Times New Roman" panose="02020603050405020304" pitchFamily="18" charset="0"/>
                          <a:cs typeface="Times New Roman" panose="02020603050405020304" pitchFamily="18" charset="0"/>
                        </a:rPr>
                        <a:t>יש </a:t>
                      </a:r>
                    </a:p>
                  </a:txBody>
                  <a:tcPr/>
                </a:tc>
                <a:extLst>
                  <a:ext uri="{0D108BD9-81ED-4DB2-BD59-A6C34878D82A}">
                    <a16:rowId xmlns:a16="http://schemas.microsoft.com/office/drawing/2014/main" val="3894557672"/>
                  </a:ext>
                </a:extLst>
              </a:tr>
              <a:tr h="370840">
                <a:tc>
                  <a:txBody>
                    <a:bodyPr/>
                    <a:lstStyle/>
                    <a:p>
                      <a:pPr lvl="0">
                        <a:buNone/>
                      </a:pPr>
                      <a:r>
                        <a:rPr lang="he-IL" sz="2000">
                          <a:latin typeface="Times New Roman" panose="02020603050405020304" pitchFamily="18" charset="0"/>
                          <a:cs typeface="Times New Roman" panose="02020603050405020304" pitchFamily="18" charset="0"/>
                        </a:rPr>
                        <a:t>הסיכון ליציבות הממשלה  ו/או הכנסת</a:t>
                      </a:r>
                    </a:p>
                  </a:txBody>
                  <a:tcPr/>
                </a:tc>
                <a:tc>
                  <a:txBody>
                    <a:bodyPr/>
                    <a:lstStyle/>
                    <a:p>
                      <a:pPr lvl="0">
                        <a:buNone/>
                      </a:pPr>
                      <a:r>
                        <a:rPr lang="he-IL" sz="2000">
                          <a:solidFill>
                            <a:srgbClr val="FF0000"/>
                          </a:solidFill>
                          <a:latin typeface="Times New Roman" panose="02020603050405020304" pitchFamily="18" charset="0"/>
                          <a:cs typeface="Times New Roman" panose="02020603050405020304" pitchFamily="18" charset="0"/>
                        </a:rPr>
                        <a:t>גדול: מחלוקת על חקיקה עלולה להפיל את הממשלה, ומחלוקת </a:t>
                      </a:r>
                      <a:r>
                        <a:rPr lang="he-IL" sz="2000" err="1">
                          <a:solidFill>
                            <a:srgbClr val="FF0000"/>
                          </a:solidFill>
                          <a:latin typeface="Times New Roman" panose="02020603050405020304" pitchFamily="18" charset="0"/>
                          <a:cs typeface="Times New Roman" panose="02020603050405020304" pitchFamily="18" charset="0"/>
                        </a:rPr>
                        <a:t>בטחונית</a:t>
                      </a:r>
                      <a:r>
                        <a:rPr lang="he-IL" sz="2000">
                          <a:solidFill>
                            <a:srgbClr val="FF0000"/>
                          </a:solidFill>
                          <a:latin typeface="Times New Roman" panose="02020603050405020304" pitchFamily="18" charset="0"/>
                          <a:cs typeface="Times New Roman" panose="02020603050405020304" pitchFamily="18" charset="0"/>
                        </a:rPr>
                        <a:t> (לדוגמא)</a:t>
                      </a:r>
                      <a:r>
                        <a:rPr lang="en-US" sz="2000">
                          <a:solidFill>
                            <a:srgbClr val="FF0000"/>
                          </a:solidFill>
                          <a:latin typeface="Times New Roman" panose="02020603050405020304" pitchFamily="18" charset="0"/>
                          <a:cs typeface="Times New Roman" panose="02020603050405020304" pitchFamily="18" charset="0"/>
                        </a:rPr>
                        <a:t> </a:t>
                      </a:r>
                      <a:r>
                        <a:rPr lang="he-IL" sz="2000">
                          <a:solidFill>
                            <a:srgbClr val="FF0000"/>
                          </a:solidFill>
                          <a:latin typeface="Times New Roman" panose="02020603050405020304" pitchFamily="18" charset="0"/>
                          <a:cs typeface="Times New Roman" panose="02020603050405020304" pitchFamily="18" charset="0"/>
                        </a:rPr>
                        <a:t>עלולה לגרום לפיזור הכנסת.</a:t>
                      </a:r>
                    </a:p>
                  </a:txBody>
                  <a:tcPr/>
                </a:tc>
                <a:tc>
                  <a:txBody>
                    <a:bodyPr/>
                    <a:lstStyle/>
                    <a:p>
                      <a:pPr lvl="0">
                        <a:buNone/>
                      </a:pPr>
                      <a:r>
                        <a:rPr lang="he-IL" sz="2000">
                          <a:solidFill>
                            <a:srgbClr val="00B050"/>
                          </a:solidFill>
                          <a:latin typeface="Times New Roman" panose="02020603050405020304" pitchFamily="18" charset="0"/>
                          <a:cs typeface="Times New Roman" panose="02020603050405020304" pitchFamily="18" charset="0"/>
                        </a:rPr>
                        <a:t>קטן</a:t>
                      </a:r>
                    </a:p>
                  </a:txBody>
                  <a:tcPr/>
                </a:tc>
                <a:extLst>
                  <a:ext uri="{0D108BD9-81ED-4DB2-BD59-A6C34878D82A}">
                    <a16:rowId xmlns:a16="http://schemas.microsoft.com/office/drawing/2014/main" val="939990811"/>
                  </a:ext>
                </a:extLst>
              </a:tr>
              <a:tr h="370840">
                <a:tc>
                  <a:txBody>
                    <a:bodyPr/>
                    <a:lstStyle/>
                    <a:p>
                      <a:pPr lvl="0">
                        <a:buNone/>
                      </a:pPr>
                      <a:r>
                        <a:rPr lang="he-IL" sz="2000">
                          <a:latin typeface="Times New Roman" panose="02020603050405020304" pitchFamily="18" charset="0"/>
                          <a:cs typeface="Times New Roman" panose="02020603050405020304" pitchFamily="18" charset="0"/>
                        </a:rPr>
                        <a:t>כוח המיעוט בחקיקה </a:t>
                      </a:r>
                    </a:p>
                  </a:txBody>
                  <a:tcPr/>
                </a:tc>
                <a:tc>
                  <a:txBody>
                    <a:bodyPr/>
                    <a:lstStyle/>
                    <a:p>
                      <a:pPr lvl="0">
                        <a:buNone/>
                      </a:pPr>
                      <a:r>
                        <a:rPr lang="he-IL" sz="2000">
                          <a:solidFill>
                            <a:srgbClr val="FF0000"/>
                          </a:solidFill>
                          <a:latin typeface="Times New Roman" panose="02020603050405020304" pitchFamily="18" charset="0"/>
                          <a:cs typeface="Times New Roman" panose="02020603050405020304" pitchFamily="18" charset="0"/>
                        </a:rPr>
                        <a:t>חזק. לשון מאזניים להשגת הסכם קואליציוני. </a:t>
                      </a:r>
                    </a:p>
                  </a:txBody>
                  <a:tcPr/>
                </a:tc>
                <a:tc>
                  <a:txBody>
                    <a:bodyPr/>
                    <a:lstStyle/>
                    <a:p>
                      <a:pPr lvl="0">
                        <a:buNone/>
                      </a:pPr>
                      <a:r>
                        <a:rPr lang="he-IL" sz="2000">
                          <a:solidFill>
                            <a:srgbClr val="00B050"/>
                          </a:solidFill>
                          <a:latin typeface="Times New Roman" panose="02020603050405020304" pitchFamily="18" charset="0"/>
                          <a:cs typeface="Times New Roman" panose="02020603050405020304" pitchFamily="18" charset="0"/>
                        </a:rPr>
                        <a:t>חלש. רק מכוח צדקת טענותיו, חוקי היסוד ועקרונות הדמוקרטיה </a:t>
                      </a:r>
                    </a:p>
                  </a:txBody>
                  <a:tcPr/>
                </a:tc>
                <a:extLst>
                  <a:ext uri="{0D108BD9-81ED-4DB2-BD59-A6C34878D82A}">
                    <a16:rowId xmlns:a16="http://schemas.microsoft.com/office/drawing/2014/main" val="1837329346"/>
                  </a:ext>
                </a:extLst>
              </a:tr>
            </a:tbl>
          </a:graphicData>
        </a:graphic>
      </p:graphicFrame>
      <p:sp>
        <p:nvSpPr>
          <p:cNvPr id="8" name="TextBox 7">
            <a:extLst>
              <a:ext uri="{FF2B5EF4-FFF2-40B4-BE49-F238E27FC236}">
                <a16:creationId xmlns:a16="http://schemas.microsoft.com/office/drawing/2014/main" id="{C726BC19-19FF-4AB1-A8B7-EE905BF08AED}"/>
              </a:ext>
            </a:extLst>
          </p:cNvPr>
          <p:cNvSpPr txBox="1"/>
          <p:nvPr/>
        </p:nvSpPr>
        <p:spPr>
          <a:xfrm>
            <a:off x="1524000" y="255436"/>
            <a:ext cx="6096000" cy="461665"/>
          </a:xfrm>
          <a:prstGeom prst="rect">
            <a:avLst/>
          </a:prstGeom>
          <a:noFill/>
        </p:spPr>
        <p:txBody>
          <a:bodyPr wrap="square" rtlCol="1">
            <a:spAutoFit/>
          </a:bodyPr>
          <a:lstStyle/>
          <a:p>
            <a:pPr algn="ctr"/>
            <a:r>
              <a:rPr lang="he-IL" sz="2400" b="1" u="sng">
                <a:latin typeface="Times New Roman" panose="02020603050405020304" pitchFamily="18" charset="0"/>
                <a:cs typeface="Times New Roman" panose="02020603050405020304" pitchFamily="18" charset="0"/>
              </a:rPr>
              <a:t>השלכות נוספות למשמעת</a:t>
            </a:r>
            <a:endParaRPr lang="he-IL"/>
          </a:p>
        </p:txBody>
      </p:sp>
    </p:spTree>
    <p:extLst>
      <p:ext uri="{BB962C8B-B14F-4D97-AF65-F5344CB8AC3E}">
        <p14:creationId xmlns:p14="http://schemas.microsoft.com/office/powerpoint/2010/main" val="221551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של תאריך 3">
            <a:extLst>
              <a:ext uri="{FF2B5EF4-FFF2-40B4-BE49-F238E27FC236}">
                <a16:creationId xmlns:a16="http://schemas.microsoft.com/office/drawing/2014/main" id="{A1727C59-7AD6-4CB0-A776-69A8D8C01E34}"/>
              </a:ext>
            </a:extLst>
          </p:cNvPr>
          <p:cNvSpPr>
            <a:spLocks noGrp="1"/>
          </p:cNvSpPr>
          <p:nvPr>
            <p:ph type="dt" sz="half" idx="4294967295"/>
          </p:nvPr>
        </p:nvSpPr>
        <p:spPr>
          <a:xfrm>
            <a:off x="7371761" y="6135809"/>
            <a:ext cx="1167019" cy="369451"/>
          </a:xfrm>
        </p:spPr>
        <p:txBody>
          <a:bodyPr/>
          <a:lstStyle/>
          <a:p>
            <a:fld id="{18857485-B232-46D1-8B03-EAC49C19CDC8}"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B1267F61-52EF-4608-9E62-C6B934012FE9}"/>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BDB339C4-D91E-4C77-B7BC-9625B5DF3175}"/>
              </a:ext>
            </a:extLst>
          </p:cNvPr>
          <p:cNvSpPr>
            <a:spLocks noGrp="1"/>
          </p:cNvSpPr>
          <p:nvPr>
            <p:ph type="sldNum" sz="quarter" idx="12"/>
          </p:nvPr>
        </p:nvSpPr>
        <p:spPr/>
        <p:txBody>
          <a:bodyPr/>
          <a:lstStyle/>
          <a:p>
            <a:fld id="{199E282D-D310-42D8-B8FF-78ED45A44D81}" type="slidenum">
              <a:rPr lang="he-IL" smtClean="0"/>
              <a:t>12</a:t>
            </a:fld>
            <a:endParaRPr lang="he-IL"/>
          </a:p>
        </p:txBody>
      </p:sp>
      <p:graphicFrame>
        <p:nvGraphicFramePr>
          <p:cNvPr id="6" name="טבלה 5">
            <a:extLst>
              <a:ext uri="{FF2B5EF4-FFF2-40B4-BE49-F238E27FC236}">
                <a16:creationId xmlns:a16="http://schemas.microsoft.com/office/drawing/2014/main" id="{CA1BD6B4-1960-40CA-AC29-FD22D7D64C32}"/>
              </a:ext>
            </a:extLst>
          </p:cNvPr>
          <p:cNvGraphicFramePr>
            <a:graphicFrameLocks noGrp="1"/>
          </p:cNvGraphicFramePr>
          <p:nvPr>
            <p:extLst>
              <p:ext uri="{D42A27DB-BD31-4B8C-83A1-F6EECF244321}">
                <p14:modId xmlns:p14="http://schemas.microsoft.com/office/powerpoint/2010/main" val="2117620409"/>
              </p:ext>
            </p:extLst>
          </p:nvPr>
        </p:nvGraphicFramePr>
        <p:xfrm>
          <a:off x="765112" y="970345"/>
          <a:ext cx="7773668" cy="4328160"/>
        </p:xfrm>
        <a:graphic>
          <a:graphicData uri="http://schemas.openxmlformats.org/drawingml/2006/table">
            <a:tbl>
              <a:tblPr rtl="1" firstRow="1" bandRow="1">
                <a:tableStyleId>{5C22544A-7EE6-4342-B048-85BDC9FD1C3A}</a:tableStyleId>
              </a:tblPr>
              <a:tblGrid>
                <a:gridCol w="2577594">
                  <a:extLst>
                    <a:ext uri="{9D8B030D-6E8A-4147-A177-3AD203B41FA5}">
                      <a16:colId xmlns:a16="http://schemas.microsoft.com/office/drawing/2014/main" val="2698810026"/>
                    </a:ext>
                  </a:extLst>
                </a:gridCol>
                <a:gridCol w="2598037">
                  <a:extLst>
                    <a:ext uri="{9D8B030D-6E8A-4147-A177-3AD203B41FA5}">
                      <a16:colId xmlns:a16="http://schemas.microsoft.com/office/drawing/2014/main" val="4151420549"/>
                    </a:ext>
                  </a:extLst>
                </a:gridCol>
                <a:gridCol w="2598037">
                  <a:extLst>
                    <a:ext uri="{9D8B030D-6E8A-4147-A177-3AD203B41FA5}">
                      <a16:colId xmlns:a16="http://schemas.microsoft.com/office/drawing/2014/main" val="1755824277"/>
                    </a:ext>
                  </a:extLst>
                </a:gridCol>
              </a:tblGrid>
              <a:tr h="370840">
                <a:tc>
                  <a:txBody>
                    <a:bodyPr/>
                    <a:lstStyle/>
                    <a:p>
                      <a:pPr lvl="0">
                        <a:buNone/>
                      </a:pPr>
                      <a:endParaRPr lang="he-IL" sz="2000">
                        <a:latin typeface="Times New Roman" panose="02020603050405020304" pitchFamily="18" charset="0"/>
                        <a:cs typeface="Times New Roman" panose="02020603050405020304" pitchFamily="18" charset="0"/>
                      </a:endParaRPr>
                    </a:p>
                  </a:txBody>
                  <a:tcPr/>
                </a:tc>
                <a:tc>
                  <a:txBody>
                    <a:bodyPr/>
                    <a:lstStyle/>
                    <a:p>
                      <a:pPr lvl="0">
                        <a:buNone/>
                      </a:pPr>
                      <a:r>
                        <a:rPr lang="he-IL" sz="2000">
                          <a:latin typeface="Times New Roman" panose="02020603050405020304" pitchFamily="18" charset="0"/>
                          <a:cs typeface="Times New Roman" panose="02020603050405020304" pitchFamily="18" charset="0"/>
                        </a:rPr>
                        <a:t>עם משמעת </a:t>
                      </a:r>
                    </a:p>
                  </a:txBody>
                  <a:tcPr/>
                </a:tc>
                <a:tc>
                  <a:txBody>
                    <a:bodyPr/>
                    <a:lstStyle/>
                    <a:p>
                      <a:pPr lvl="0">
                        <a:buNone/>
                      </a:pPr>
                      <a:r>
                        <a:rPr lang="he-IL" sz="2000">
                          <a:latin typeface="Times New Roman" panose="02020603050405020304" pitchFamily="18" charset="0"/>
                          <a:cs typeface="Times New Roman" panose="02020603050405020304" pitchFamily="18" charset="0"/>
                        </a:rPr>
                        <a:t>בלי משמעת </a:t>
                      </a:r>
                    </a:p>
                  </a:txBody>
                  <a:tcPr/>
                </a:tc>
                <a:extLst>
                  <a:ext uri="{0D108BD9-81ED-4DB2-BD59-A6C34878D82A}">
                    <a16:rowId xmlns:a16="http://schemas.microsoft.com/office/drawing/2014/main" val="2548737237"/>
                  </a:ext>
                </a:extLst>
              </a:tr>
              <a:tr h="370840">
                <a:tc>
                  <a:txBody>
                    <a:bodyPr/>
                    <a:lstStyle/>
                    <a:p>
                      <a:pPr lvl="0">
                        <a:buNone/>
                      </a:pPr>
                      <a:r>
                        <a:rPr lang="he-IL" sz="2000">
                          <a:latin typeface="Times New Roman" panose="02020603050405020304" pitchFamily="18" charset="0"/>
                          <a:cs typeface="Times New Roman" panose="02020603050405020304" pitchFamily="18" charset="0"/>
                        </a:rPr>
                        <a:t>סוג התנהגות ח"כים,</a:t>
                      </a:r>
                    </a:p>
                    <a:p>
                      <a:pPr lvl="0">
                        <a:buNone/>
                      </a:pPr>
                      <a:r>
                        <a:rPr lang="he-IL" sz="2000">
                          <a:latin typeface="Times New Roman" panose="02020603050405020304" pitchFamily="18" charset="0"/>
                          <a:cs typeface="Times New Roman" panose="02020603050405020304" pitchFamily="18" charset="0"/>
                        </a:rPr>
                        <a:t>שהמצב מעודד </a:t>
                      </a:r>
                    </a:p>
                  </a:txBody>
                  <a:tcPr/>
                </a:tc>
                <a:tc>
                  <a:txBody>
                    <a:bodyPr/>
                    <a:lstStyle/>
                    <a:p>
                      <a:pPr lvl="0">
                        <a:buNone/>
                      </a:pPr>
                      <a:r>
                        <a:rPr lang="he-IL" sz="2000">
                          <a:solidFill>
                            <a:srgbClr val="FF0000"/>
                          </a:solidFill>
                          <a:latin typeface="Times New Roman" panose="02020603050405020304" pitchFamily="18" charset="0"/>
                          <a:cs typeface="Times New Roman" panose="02020603050405020304" pitchFamily="18" charset="0"/>
                        </a:rPr>
                        <a:t>צייתנות, כוחנות, </a:t>
                      </a:r>
                    </a:p>
                    <a:p>
                      <a:pPr lvl="0">
                        <a:buNone/>
                      </a:pPr>
                      <a:r>
                        <a:rPr lang="he-IL" sz="2000">
                          <a:solidFill>
                            <a:srgbClr val="FF0000"/>
                          </a:solidFill>
                          <a:latin typeface="Times New Roman" panose="02020603050405020304" pitchFamily="18" charset="0"/>
                          <a:cs typeface="Times New Roman" panose="02020603050405020304" pitchFamily="18" charset="0"/>
                        </a:rPr>
                        <a:t>רדידות בדיונים, חוסר אכפתיות, פעולה שלא לפי צו המצפון או שיקול הדעת </a:t>
                      </a:r>
                    </a:p>
                    <a:p>
                      <a:pPr lvl="0">
                        <a:buNone/>
                      </a:pPr>
                      <a:endParaRPr lang="he-IL" sz="2000">
                        <a:solidFill>
                          <a:srgbClr val="FF0000"/>
                        </a:solidFill>
                        <a:latin typeface="Times New Roman" panose="02020603050405020304" pitchFamily="18" charset="0"/>
                        <a:cs typeface="Times New Roman" panose="02020603050405020304" pitchFamily="18" charset="0"/>
                      </a:endParaRPr>
                    </a:p>
                  </a:txBody>
                  <a:tcPr/>
                </a:tc>
                <a:tc>
                  <a:txBody>
                    <a:bodyPr/>
                    <a:lstStyle/>
                    <a:p>
                      <a:pPr lvl="0">
                        <a:buNone/>
                      </a:pPr>
                      <a:r>
                        <a:rPr lang="he-IL" sz="2000">
                          <a:solidFill>
                            <a:srgbClr val="00B050"/>
                          </a:solidFill>
                          <a:latin typeface="Times New Roman" panose="02020603050405020304" pitchFamily="18" charset="0"/>
                          <a:cs typeface="Times New Roman" panose="02020603050405020304" pitchFamily="18" charset="0"/>
                        </a:rPr>
                        <a:t>חירות המחשבה, יצירתיות, מקוריות, חדשנות, עצמאות, הקשבה לזולת, יושרה </a:t>
                      </a:r>
                    </a:p>
                  </a:txBody>
                  <a:tcPr/>
                </a:tc>
                <a:extLst>
                  <a:ext uri="{0D108BD9-81ED-4DB2-BD59-A6C34878D82A}">
                    <a16:rowId xmlns:a16="http://schemas.microsoft.com/office/drawing/2014/main" val="2516810728"/>
                  </a:ext>
                </a:extLst>
              </a:tr>
              <a:tr h="370840">
                <a:tc>
                  <a:txBody>
                    <a:bodyPr/>
                    <a:lstStyle/>
                    <a:p>
                      <a:pPr lvl="0">
                        <a:buNone/>
                      </a:pPr>
                      <a:r>
                        <a:rPr lang="he-IL" sz="2000">
                          <a:latin typeface="Times New Roman" panose="02020603050405020304" pitchFamily="18" charset="0"/>
                          <a:cs typeface="Times New Roman" panose="02020603050405020304" pitchFamily="18" charset="0"/>
                        </a:rPr>
                        <a:t>אחריותיות (</a:t>
                      </a:r>
                      <a:r>
                        <a:rPr lang="en-US" sz="2000">
                          <a:latin typeface="Times New Roman" panose="02020603050405020304" pitchFamily="18" charset="0"/>
                          <a:cs typeface="Times New Roman" panose="02020603050405020304" pitchFamily="18" charset="0"/>
                        </a:rPr>
                        <a:t>Accountability</a:t>
                      </a:r>
                      <a:r>
                        <a:rPr lang="he-IL" sz="2000">
                          <a:latin typeface="Times New Roman" panose="02020603050405020304" pitchFamily="18" charset="0"/>
                          <a:cs typeface="Times New Roman" panose="02020603050405020304" pitchFamily="18" charset="0"/>
                        </a:rPr>
                        <a:t>) = </a:t>
                      </a:r>
                    </a:p>
                    <a:p>
                      <a:pPr lvl="0">
                        <a:buNone/>
                      </a:pPr>
                      <a:r>
                        <a:rPr lang="he-IL" sz="2000" b="0" i="0" kern="1200">
                          <a:solidFill>
                            <a:schemeClr val="dk1"/>
                          </a:solidFill>
                          <a:effectLst/>
                          <a:latin typeface="Times New Roman" panose="02020603050405020304" pitchFamily="18" charset="0"/>
                          <a:ea typeface="+mn-ea"/>
                          <a:cs typeface="Times New Roman" panose="02020603050405020304" pitchFamily="18" charset="0"/>
                        </a:rPr>
                        <a:t>החובה של אדם בעמדת כוח לתת דין וחשבון על מעשיו</a:t>
                      </a:r>
                      <a:endParaRPr lang="he-IL" sz="2000">
                        <a:latin typeface="Times New Roman" panose="02020603050405020304" pitchFamily="18" charset="0"/>
                        <a:cs typeface="Times New Roman" panose="02020603050405020304" pitchFamily="18" charset="0"/>
                      </a:endParaRPr>
                    </a:p>
                  </a:txBody>
                  <a:tcPr/>
                </a:tc>
                <a:tc>
                  <a:txBody>
                    <a:bodyPr/>
                    <a:lstStyle/>
                    <a:p>
                      <a:pPr lvl="0">
                        <a:buNone/>
                      </a:pPr>
                      <a:r>
                        <a:rPr lang="he-IL" sz="2000">
                          <a:solidFill>
                            <a:srgbClr val="FF0000"/>
                          </a:solidFill>
                          <a:latin typeface="Times New Roman" panose="02020603050405020304" pitchFamily="18" charset="0"/>
                          <a:cs typeface="Times New Roman" panose="02020603050405020304" pitchFamily="18" charset="0"/>
                        </a:rPr>
                        <a:t>פגומה ולא ברורה</a:t>
                      </a:r>
                    </a:p>
                    <a:p>
                      <a:pPr lvl="0">
                        <a:buNone/>
                      </a:pPr>
                      <a:endParaRPr lang="he-IL" sz="2000">
                        <a:solidFill>
                          <a:srgbClr val="FF0000"/>
                        </a:solidFill>
                        <a:latin typeface="Times New Roman" panose="02020603050405020304" pitchFamily="18" charset="0"/>
                        <a:cs typeface="Times New Roman" panose="02020603050405020304" pitchFamily="18" charset="0"/>
                      </a:endParaRPr>
                    </a:p>
                  </a:txBody>
                  <a:tcPr/>
                </a:tc>
                <a:tc>
                  <a:txBody>
                    <a:bodyPr/>
                    <a:lstStyle/>
                    <a:p>
                      <a:pPr lvl="0">
                        <a:buNone/>
                      </a:pPr>
                      <a:r>
                        <a:rPr lang="he-IL" sz="2000">
                          <a:solidFill>
                            <a:srgbClr val="00B050"/>
                          </a:solidFill>
                          <a:latin typeface="Times New Roman" panose="02020603050405020304" pitchFamily="18" charset="0"/>
                          <a:cs typeface="Times New Roman" panose="02020603050405020304" pitchFamily="18" charset="0"/>
                        </a:rPr>
                        <a:t>כל הח"כים אחראים לכל הצבעותיהם ופעולותיהם בכנסת</a:t>
                      </a:r>
                    </a:p>
                  </a:txBody>
                  <a:tcPr/>
                </a:tc>
                <a:extLst>
                  <a:ext uri="{0D108BD9-81ED-4DB2-BD59-A6C34878D82A}">
                    <a16:rowId xmlns:a16="http://schemas.microsoft.com/office/drawing/2014/main" val="3647313867"/>
                  </a:ext>
                </a:extLst>
              </a:tr>
              <a:tr h="370840">
                <a:tc>
                  <a:txBody>
                    <a:bodyPr/>
                    <a:lstStyle/>
                    <a:p>
                      <a:pPr lvl="0">
                        <a:buNone/>
                      </a:pPr>
                      <a:r>
                        <a:rPr lang="he-IL" sz="2000">
                          <a:latin typeface="Times New Roman" panose="02020603050405020304" pitchFamily="18" charset="0"/>
                          <a:cs typeface="Times New Roman" panose="02020603050405020304" pitchFamily="18" charset="0"/>
                        </a:rPr>
                        <a:t>אמון הציבור בכנסת ובנציגיו</a:t>
                      </a:r>
                    </a:p>
                  </a:txBody>
                  <a:tcPr/>
                </a:tc>
                <a:tc>
                  <a:txBody>
                    <a:bodyPr/>
                    <a:lstStyle/>
                    <a:p>
                      <a:pPr lvl="0" algn="r">
                        <a:buNone/>
                      </a:pPr>
                      <a:r>
                        <a:rPr lang="he-IL" sz="2000">
                          <a:solidFill>
                            <a:srgbClr val="FF0000"/>
                          </a:solidFill>
                          <a:latin typeface="Times New Roman" panose="02020603050405020304" pitchFamily="18" charset="0"/>
                          <a:cs typeface="Times New Roman" panose="02020603050405020304" pitchFamily="18" charset="0"/>
                        </a:rPr>
                        <a:t>כיום - אמון מועט</a:t>
                      </a:r>
                    </a:p>
                    <a:p>
                      <a:pPr lvl="0" algn="r">
                        <a:buNone/>
                      </a:pPr>
                      <a:r>
                        <a:rPr lang="he-IL" sz="2000">
                          <a:solidFill>
                            <a:srgbClr val="FF0000"/>
                          </a:solidFill>
                          <a:latin typeface="Times New Roman" panose="02020603050405020304" pitchFamily="18" charset="0"/>
                          <a:cs typeface="Times New Roman" panose="02020603050405020304" pitchFamily="18" charset="0"/>
                        </a:rPr>
                        <a:t>ודימוי ציבורי נמוך</a:t>
                      </a:r>
                    </a:p>
                  </a:txBody>
                  <a:tcPr/>
                </a:tc>
                <a:tc>
                  <a:txBody>
                    <a:bodyPr/>
                    <a:lstStyle/>
                    <a:p>
                      <a:pPr lvl="0" algn="r">
                        <a:buNone/>
                      </a:pPr>
                      <a:r>
                        <a:rPr lang="he-IL" sz="2000">
                          <a:solidFill>
                            <a:srgbClr val="00B050"/>
                          </a:solidFill>
                          <a:latin typeface="Times New Roman" panose="02020603050405020304" pitchFamily="18" charset="0"/>
                          <a:cs typeface="Times New Roman" panose="02020603050405020304" pitchFamily="18" charset="0"/>
                        </a:rPr>
                        <a:t>האמון והדימוי צפויים להשתפר בעקבות האמור לעיל</a:t>
                      </a:r>
                    </a:p>
                  </a:txBody>
                  <a:tcPr/>
                </a:tc>
                <a:extLst>
                  <a:ext uri="{0D108BD9-81ED-4DB2-BD59-A6C34878D82A}">
                    <a16:rowId xmlns:a16="http://schemas.microsoft.com/office/drawing/2014/main" val="1743271138"/>
                  </a:ext>
                </a:extLst>
              </a:tr>
            </a:tbl>
          </a:graphicData>
        </a:graphic>
      </p:graphicFrame>
      <p:sp>
        <p:nvSpPr>
          <p:cNvPr id="8" name="TextBox 7">
            <a:extLst>
              <a:ext uri="{FF2B5EF4-FFF2-40B4-BE49-F238E27FC236}">
                <a16:creationId xmlns:a16="http://schemas.microsoft.com/office/drawing/2014/main" id="{C726BC19-19FF-4AB1-A8B7-EE905BF08AED}"/>
              </a:ext>
            </a:extLst>
          </p:cNvPr>
          <p:cNvSpPr txBox="1"/>
          <p:nvPr/>
        </p:nvSpPr>
        <p:spPr>
          <a:xfrm>
            <a:off x="1875270" y="136522"/>
            <a:ext cx="6096000" cy="461665"/>
          </a:xfrm>
          <a:prstGeom prst="rect">
            <a:avLst/>
          </a:prstGeom>
          <a:noFill/>
        </p:spPr>
        <p:txBody>
          <a:bodyPr wrap="square" rtlCol="1">
            <a:spAutoFit/>
          </a:bodyPr>
          <a:lstStyle/>
          <a:p>
            <a:pPr algn="ctr"/>
            <a:r>
              <a:rPr lang="he-IL" sz="2400" b="1" u="sng">
                <a:latin typeface="Times New Roman" panose="02020603050405020304" pitchFamily="18" charset="0"/>
                <a:cs typeface="Times New Roman" panose="02020603050405020304" pitchFamily="18" charset="0"/>
              </a:rPr>
              <a:t>השלכות נוספות למשמעת (המשך)</a:t>
            </a:r>
            <a:endParaRPr lang="he-IL"/>
          </a:p>
        </p:txBody>
      </p:sp>
    </p:spTree>
    <p:extLst>
      <p:ext uri="{BB962C8B-B14F-4D97-AF65-F5344CB8AC3E}">
        <p14:creationId xmlns:p14="http://schemas.microsoft.com/office/powerpoint/2010/main" val="2991986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6945C2-4876-4D80-AB6E-1A05DFE604BC}"/>
              </a:ext>
            </a:extLst>
          </p:cNvPr>
          <p:cNvSpPr txBox="1"/>
          <p:nvPr/>
        </p:nvSpPr>
        <p:spPr>
          <a:xfrm>
            <a:off x="1792754" y="1616326"/>
            <a:ext cx="5824083" cy="369332"/>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r>
              <a:rPr lang="he-IL">
                <a:latin typeface="Segoe UI"/>
                <a:cs typeface="Calibri"/>
              </a:rPr>
              <a:t>​</a:t>
            </a:r>
            <a:endParaRPr lang="he-IL">
              <a:latin typeface="Calibri"/>
              <a:cs typeface="Calibri"/>
            </a:endParaRPr>
          </a:p>
        </p:txBody>
      </p:sp>
      <p:sp>
        <p:nvSpPr>
          <p:cNvPr id="4" name="מציין מיקום של תאריך 3">
            <a:extLst>
              <a:ext uri="{FF2B5EF4-FFF2-40B4-BE49-F238E27FC236}">
                <a16:creationId xmlns:a16="http://schemas.microsoft.com/office/drawing/2014/main" id="{6E61BDAD-84B3-49B8-88C5-81534C678751}"/>
              </a:ext>
            </a:extLst>
          </p:cNvPr>
          <p:cNvSpPr>
            <a:spLocks noGrp="1"/>
          </p:cNvSpPr>
          <p:nvPr>
            <p:ph type="dt" sz="half" idx="4294967295"/>
          </p:nvPr>
        </p:nvSpPr>
        <p:spPr>
          <a:xfrm>
            <a:off x="7371761" y="6135809"/>
            <a:ext cx="1167019" cy="369451"/>
          </a:xfrm>
        </p:spPr>
        <p:txBody>
          <a:bodyPr/>
          <a:lstStyle/>
          <a:p>
            <a:fld id="{260E7B57-B029-47BA-9420-5BAA8E6F97FB}"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C290F4FE-B7BC-479C-93C6-6745DA025437}"/>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C7A781BF-F022-4FD0-87CF-35C92B0A49D2}"/>
              </a:ext>
            </a:extLst>
          </p:cNvPr>
          <p:cNvSpPr>
            <a:spLocks noGrp="1"/>
          </p:cNvSpPr>
          <p:nvPr>
            <p:ph type="sldNum" sz="quarter" idx="12"/>
          </p:nvPr>
        </p:nvSpPr>
        <p:spPr/>
        <p:txBody>
          <a:bodyPr/>
          <a:lstStyle/>
          <a:p>
            <a:fld id="{199E282D-D310-42D8-B8FF-78ED45A44D81}" type="slidenum">
              <a:rPr lang="he-IL" smtClean="0"/>
              <a:t>13</a:t>
            </a:fld>
            <a:endParaRPr lang="he-IL"/>
          </a:p>
        </p:txBody>
      </p:sp>
      <p:sp>
        <p:nvSpPr>
          <p:cNvPr id="6" name="TextBox 5">
            <a:extLst>
              <a:ext uri="{FF2B5EF4-FFF2-40B4-BE49-F238E27FC236}">
                <a16:creationId xmlns:a16="http://schemas.microsoft.com/office/drawing/2014/main" id="{7C5699D5-57F1-4F1F-B29C-7A44467339A0}"/>
              </a:ext>
            </a:extLst>
          </p:cNvPr>
          <p:cNvSpPr txBox="1"/>
          <p:nvPr/>
        </p:nvSpPr>
        <p:spPr>
          <a:xfrm flipH="1">
            <a:off x="351740" y="1271505"/>
            <a:ext cx="8163611" cy="2616101"/>
          </a:xfrm>
          <a:prstGeom prst="rect">
            <a:avLst/>
          </a:prstGeom>
          <a:noFill/>
        </p:spPr>
        <p:txBody>
          <a:bodyPr wrap="square" rtlCol="1">
            <a:spAutoFit/>
          </a:bodyPr>
          <a:lstStyle/>
          <a:p>
            <a:pPr algn="ctr"/>
            <a:r>
              <a:rPr lang="he-IL" sz="2400" b="1" u="sng" dirty="0">
                <a:latin typeface="Times New Roman" panose="02020603050405020304" pitchFamily="18" charset="0"/>
                <a:cs typeface="Times New Roman" panose="02020603050405020304" pitchFamily="18" charset="0"/>
              </a:rPr>
              <a:t>חוק-יסוד: הממשלה</a:t>
            </a:r>
            <a:endParaRPr lang="en-US" sz="2400" b="1" u="sng" dirty="0">
              <a:latin typeface="Times New Roman" panose="02020603050405020304" pitchFamily="18" charset="0"/>
              <a:cs typeface="Times New Roman" panose="02020603050405020304" pitchFamily="18" charset="0"/>
            </a:endParaRPr>
          </a:p>
          <a:p>
            <a:endParaRPr lang="he-IL" sz="2000" dirty="0">
              <a:latin typeface="Times New Roman" panose="02020603050405020304" pitchFamily="18" charset="0"/>
              <a:cs typeface="Times New Roman" panose="02020603050405020304" pitchFamily="18" charset="0"/>
            </a:endParaRPr>
          </a:p>
          <a:p>
            <a:r>
              <a:rPr lang="he-IL" sz="2000" dirty="0">
                <a:latin typeface="Times New Roman" panose="02020603050405020304" pitchFamily="18" charset="0"/>
                <a:cs typeface="Times New Roman" panose="02020603050405020304" pitchFamily="18" charset="0"/>
              </a:rPr>
              <a:t>14.	יצהיר ראש הממשלה בפני הכנסת </a:t>
            </a:r>
            <a:r>
              <a:rPr lang="he-IL" sz="2000" dirty="0">
                <a:highlight>
                  <a:srgbClr val="FFFF00"/>
                </a:highlight>
                <a:latin typeface="Times New Roman" panose="02020603050405020304" pitchFamily="18" charset="0"/>
                <a:cs typeface="Times New Roman" panose="02020603050405020304" pitchFamily="18" charset="0"/>
              </a:rPr>
              <a:t>הצהרת אמונים</a:t>
            </a:r>
            <a:r>
              <a:rPr lang="he-IL" sz="2000" dirty="0">
                <a:latin typeface="Times New Roman" panose="02020603050405020304" pitchFamily="18" charset="0"/>
                <a:cs typeface="Times New Roman" panose="02020603050405020304" pitchFamily="18" charset="0"/>
              </a:rPr>
              <a:t> זו: </a:t>
            </a:r>
            <a:br>
              <a:rPr lang="en-US" sz="2000" dirty="0">
                <a:latin typeface="Times New Roman" panose="02020603050405020304" pitchFamily="18" charset="0"/>
                <a:cs typeface="Times New Roman" panose="02020603050405020304" pitchFamily="18" charset="0"/>
              </a:rPr>
            </a:br>
            <a:r>
              <a:rPr lang="he-IL" sz="2000" dirty="0">
                <a:latin typeface="Times New Roman" panose="02020603050405020304" pitchFamily="18" charset="0"/>
                <a:cs typeface="Times New Roman" panose="02020603050405020304" pitchFamily="18" charset="0"/>
              </a:rPr>
              <a:t>"אני (השם) מתחייב כראש הממשלה לשמור אמונים למדינת ישראל ולחוקיה, למלא באמונה את תפקידי כראש הממשלה </a:t>
            </a:r>
            <a:r>
              <a:rPr lang="he-IL" sz="2000" dirty="0">
                <a:highlight>
                  <a:srgbClr val="FFFF00"/>
                </a:highlight>
                <a:latin typeface="Times New Roman" panose="02020603050405020304" pitchFamily="18" charset="0"/>
                <a:cs typeface="Times New Roman" panose="02020603050405020304" pitchFamily="18" charset="0"/>
              </a:rPr>
              <a:t>ולקיים את החלטות הכנסת</a:t>
            </a:r>
            <a:r>
              <a:rPr lang="he-IL" sz="2000"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r>
              <a:rPr lang="he-IL" sz="2000" dirty="0">
                <a:latin typeface="Times New Roman" panose="02020603050405020304" pitchFamily="18" charset="0"/>
                <a:cs typeface="Times New Roman" panose="02020603050405020304" pitchFamily="18" charset="0"/>
              </a:rPr>
              <a:t>וכל אחד מן השרים האחרים יצהיר הצהרת אמונים זו: </a:t>
            </a:r>
            <a:br>
              <a:rPr lang="en-US" sz="2000" dirty="0">
                <a:latin typeface="Times New Roman" panose="02020603050405020304" pitchFamily="18" charset="0"/>
                <a:cs typeface="Times New Roman" panose="02020603050405020304" pitchFamily="18" charset="0"/>
              </a:rPr>
            </a:br>
            <a:r>
              <a:rPr lang="he-IL" sz="2000" dirty="0">
                <a:latin typeface="Times New Roman" panose="02020603050405020304" pitchFamily="18" charset="0"/>
                <a:cs typeface="Times New Roman" panose="02020603050405020304" pitchFamily="18" charset="0"/>
              </a:rPr>
              <a:t>"אני (השם) מתחייב כחבר הממשלה לשמור אמונים למדינת ישראל ולחוקיה, למלא באמונה את תפקידי כחבר הממשלה </a:t>
            </a:r>
            <a:r>
              <a:rPr lang="he-IL" sz="2000" dirty="0">
                <a:highlight>
                  <a:srgbClr val="FFFF00"/>
                </a:highlight>
                <a:latin typeface="Times New Roman" panose="02020603050405020304" pitchFamily="18" charset="0"/>
                <a:cs typeface="Times New Roman" panose="02020603050405020304" pitchFamily="18" charset="0"/>
              </a:rPr>
              <a:t>ולקיים את החלטות הכנסת</a:t>
            </a:r>
            <a:r>
              <a:rPr lang="he-IL" sz="2000" dirty="0">
                <a:latin typeface="Times New Roman" panose="02020603050405020304" pitchFamily="18" charset="0"/>
                <a:cs typeface="Times New Roman" panose="02020603050405020304" pitchFamily="18" charset="0"/>
              </a:rPr>
              <a:t>".</a:t>
            </a:r>
          </a:p>
        </p:txBody>
      </p:sp>
      <p:sp>
        <p:nvSpPr>
          <p:cNvPr id="7" name="TextBox 6">
            <a:extLst>
              <a:ext uri="{FF2B5EF4-FFF2-40B4-BE49-F238E27FC236}">
                <a16:creationId xmlns:a16="http://schemas.microsoft.com/office/drawing/2014/main" id="{312FD372-5790-4789-B457-8630C066E08D}"/>
              </a:ext>
            </a:extLst>
          </p:cNvPr>
          <p:cNvSpPr txBox="1"/>
          <p:nvPr/>
        </p:nvSpPr>
        <p:spPr>
          <a:xfrm>
            <a:off x="351740" y="4694548"/>
            <a:ext cx="8056969" cy="646331"/>
          </a:xfrm>
          <a:prstGeom prst="rect">
            <a:avLst/>
          </a:prstGeom>
          <a:noFill/>
        </p:spPr>
        <p:txBody>
          <a:bodyPr wrap="square" rtlCol="1">
            <a:spAutoFit/>
          </a:bodyPr>
          <a:lstStyle/>
          <a:p>
            <a:endParaRPr lang="he-IL"/>
          </a:p>
          <a:p>
            <a:endParaRPr lang="he-IL"/>
          </a:p>
        </p:txBody>
      </p:sp>
      <p:sp>
        <p:nvSpPr>
          <p:cNvPr id="8" name="TextBox 7">
            <a:extLst>
              <a:ext uri="{FF2B5EF4-FFF2-40B4-BE49-F238E27FC236}">
                <a16:creationId xmlns:a16="http://schemas.microsoft.com/office/drawing/2014/main" id="{B3D31762-AB75-404E-BC7A-D3D52D781EB1}"/>
              </a:ext>
            </a:extLst>
          </p:cNvPr>
          <p:cNvSpPr txBox="1"/>
          <p:nvPr/>
        </p:nvSpPr>
        <p:spPr>
          <a:xfrm flipH="1">
            <a:off x="351740" y="4694548"/>
            <a:ext cx="7857540" cy="461665"/>
          </a:xfrm>
          <a:prstGeom prst="rect">
            <a:avLst/>
          </a:prstGeom>
          <a:noFill/>
        </p:spPr>
        <p:txBody>
          <a:bodyPr wrap="square" rtlCol="1">
            <a:spAutoFit/>
          </a:bodyPr>
          <a:lstStyle/>
          <a:p>
            <a:pPr algn="ctr"/>
            <a:r>
              <a:rPr lang="he-IL" sz="2400" b="1">
                <a:solidFill>
                  <a:srgbClr val="FF0000"/>
                </a:solidFill>
                <a:latin typeface="Times New Roman" panose="02020603050405020304" pitchFamily="18" charset="0"/>
                <a:cs typeface="Times New Roman" panose="02020603050405020304" pitchFamily="18" charset="0"/>
              </a:rPr>
              <a:t>המשמעת מרוקנת את ההצהרות מתוכן.</a:t>
            </a:r>
          </a:p>
        </p:txBody>
      </p:sp>
    </p:spTree>
    <p:extLst>
      <p:ext uri="{BB962C8B-B14F-4D97-AF65-F5344CB8AC3E}">
        <p14:creationId xmlns:p14="http://schemas.microsoft.com/office/powerpoint/2010/main" val="2470217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6945C2-4876-4D80-AB6E-1A05DFE604BC}"/>
              </a:ext>
            </a:extLst>
          </p:cNvPr>
          <p:cNvSpPr txBox="1"/>
          <p:nvPr/>
        </p:nvSpPr>
        <p:spPr>
          <a:xfrm>
            <a:off x="1792754" y="1616326"/>
            <a:ext cx="5824083" cy="369332"/>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r>
              <a:rPr lang="he-IL">
                <a:latin typeface="Segoe UI"/>
                <a:cs typeface="Calibri"/>
              </a:rPr>
              <a:t>​</a:t>
            </a:r>
            <a:endParaRPr lang="he-IL">
              <a:latin typeface="Calibri"/>
              <a:cs typeface="Calibri"/>
            </a:endParaRPr>
          </a:p>
        </p:txBody>
      </p:sp>
      <p:sp>
        <p:nvSpPr>
          <p:cNvPr id="4" name="מציין מיקום של תאריך 3">
            <a:extLst>
              <a:ext uri="{FF2B5EF4-FFF2-40B4-BE49-F238E27FC236}">
                <a16:creationId xmlns:a16="http://schemas.microsoft.com/office/drawing/2014/main" id="{6E61BDAD-84B3-49B8-88C5-81534C678751}"/>
              </a:ext>
            </a:extLst>
          </p:cNvPr>
          <p:cNvSpPr>
            <a:spLocks noGrp="1"/>
          </p:cNvSpPr>
          <p:nvPr>
            <p:ph type="dt" sz="half" idx="4294967295"/>
          </p:nvPr>
        </p:nvSpPr>
        <p:spPr>
          <a:xfrm>
            <a:off x="7371761" y="6135809"/>
            <a:ext cx="1167019" cy="369451"/>
          </a:xfrm>
        </p:spPr>
        <p:txBody>
          <a:bodyPr/>
          <a:lstStyle/>
          <a:p>
            <a:fld id="{260E7B57-B029-47BA-9420-5BAA8E6F97FB}"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C290F4FE-B7BC-479C-93C6-6745DA025437}"/>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C7A781BF-F022-4FD0-87CF-35C92B0A49D2}"/>
              </a:ext>
            </a:extLst>
          </p:cNvPr>
          <p:cNvSpPr>
            <a:spLocks noGrp="1"/>
          </p:cNvSpPr>
          <p:nvPr>
            <p:ph type="sldNum" sz="quarter" idx="12"/>
          </p:nvPr>
        </p:nvSpPr>
        <p:spPr/>
        <p:txBody>
          <a:bodyPr/>
          <a:lstStyle/>
          <a:p>
            <a:fld id="{199E282D-D310-42D8-B8FF-78ED45A44D81}" type="slidenum">
              <a:rPr lang="he-IL" smtClean="0"/>
              <a:t>14</a:t>
            </a:fld>
            <a:endParaRPr lang="he-IL"/>
          </a:p>
        </p:txBody>
      </p:sp>
      <p:sp>
        <p:nvSpPr>
          <p:cNvPr id="6" name="TextBox 5">
            <a:extLst>
              <a:ext uri="{FF2B5EF4-FFF2-40B4-BE49-F238E27FC236}">
                <a16:creationId xmlns:a16="http://schemas.microsoft.com/office/drawing/2014/main" id="{BB385214-29BC-4D99-AD8B-E70DD54FD2DC}"/>
              </a:ext>
            </a:extLst>
          </p:cNvPr>
          <p:cNvSpPr txBox="1"/>
          <p:nvPr/>
        </p:nvSpPr>
        <p:spPr>
          <a:xfrm flipH="1">
            <a:off x="496675" y="657860"/>
            <a:ext cx="7789485" cy="4462760"/>
          </a:xfrm>
          <a:prstGeom prst="rect">
            <a:avLst/>
          </a:prstGeom>
          <a:noFill/>
        </p:spPr>
        <p:txBody>
          <a:bodyPr wrap="square" rtlCol="1">
            <a:spAutoFit/>
          </a:bodyPr>
          <a:lstStyle/>
          <a:p>
            <a:pPr algn="ctr"/>
            <a:r>
              <a:rPr lang="he-IL" sz="2400" b="1" u="sng">
                <a:latin typeface="Times New Roman" panose="02020603050405020304" pitchFamily="18" charset="0"/>
                <a:cs typeface="Times New Roman" panose="02020603050405020304" pitchFamily="18" charset="0"/>
              </a:rPr>
              <a:t>חוק המעבר, תש"ט-1949</a:t>
            </a:r>
            <a:endParaRPr lang="en-US" sz="2400" b="1" u="sng">
              <a:latin typeface="Times New Roman" panose="02020603050405020304" pitchFamily="18" charset="0"/>
              <a:cs typeface="Times New Roman" panose="02020603050405020304" pitchFamily="18" charset="0"/>
            </a:endParaRPr>
          </a:p>
          <a:p>
            <a:endParaRPr lang="he-IL" sz="2000">
              <a:latin typeface="Times New Roman" panose="02020603050405020304" pitchFamily="18" charset="0"/>
              <a:cs typeface="Times New Roman" panose="02020603050405020304" pitchFamily="18" charset="0"/>
            </a:endParaRPr>
          </a:p>
          <a:p>
            <a:r>
              <a:rPr lang="he-IL" sz="2000">
                <a:latin typeface="Times New Roman" panose="02020603050405020304" pitchFamily="18" charset="0"/>
                <a:cs typeface="Times New Roman" panose="02020603050405020304" pitchFamily="18" charset="0"/>
              </a:rPr>
              <a:t>11. (ז) </a:t>
            </a:r>
          </a:p>
          <a:p>
            <a:r>
              <a:rPr lang="he-IL" sz="2000">
                <a:latin typeface="Times New Roman" panose="02020603050405020304" pitchFamily="18" charset="0"/>
                <a:cs typeface="Times New Roman" panose="02020603050405020304" pitchFamily="18" charset="0"/>
              </a:rPr>
              <a:t>(2) חבר ממשלה שהצביע במליאת הכנסת נגד הצעת הממשלה  ... דינו כדין מי </a:t>
            </a:r>
            <a:r>
              <a:rPr lang="he-IL" sz="2000">
                <a:highlight>
                  <a:srgbClr val="FFFF00"/>
                </a:highlight>
                <a:latin typeface="Times New Roman" panose="02020603050405020304" pitchFamily="18" charset="0"/>
                <a:cs typeface="Times New Roman" panose="02020603050405020304" pitchFamily="18" charset="0"/>
              </a:rPr>
              <a:t>שהתפטר מהממשלה </a:t>
            </a:r>
            <a:r>
              <a:rPr lang="he-IL" sz="2000">
                <a:latin typeface="Times New Roman" panose="02020603050405020304" pitchFamily="18" charset="0"/>
                <a:cs typeface="Times New Roman" panose="02020603050405020304" pitchFamily="18" charset="0"/>
              </a:rPr>
              <a:t>...;</a:t>
            </a:r>
            <a:endParaRPr lang="en-US" sz="2000">
              <a:latin typeface="Times New Roman" panose="02020603050405020304" pitchFamily="18" charset="0"/>
              <a:cs typeface="Times New Roman" panose="02020603050405020304" pitchFamily="18" charset="0"/>
            </a:endParaRPr>
          </a:p>
          <a:p>
            <a:r>
              <a:rPr lang="he-IL" sz="2000">
                <a:latin typeface="Times New Roman" panose="02020603050405020304" pitchFamily="18" charset="0"/>
                <a:cs typeface="Times New Roman" panose="02020603050405020304" pitchFamily="18" charset="0"/>
              </a:rPr>
              <a:t> (3) הצביעה הסיעה שעליה נמנה חבר ממשלה בעד הצעה להביע לממשלה אי -אימון,  ... או הצביעה במליאת הכנסת נגד הצעת הממשלה  ... באחד </a:t>
            </a:r>
            <a:r>
              <a:rPr lang="he-IL" sz="2000" err="1">
                <a:latin typeface="Times New Roman" panose="02020603050405020304" pitchFamily="18" charset="0"/>
                <a:cs typeface="Times New Roman" panose="02020603050405020304" pitchFamily="18" charset="0"/>
              </a:rPr>
              <a:t>הענינים</a:t>
            </a:r>
            <a:r>
              <a:rPr lang="he-IL" sz="2000">
                <a:latin typeface="Times New Roman" panose="02020603050405020304" pitchFamily="18" charset="0"/>
                <a:cs typeface="Times New Roman" panose="02020603050405020304" pitchFamily="18" charset="0"/>
              </a:rPr>
              <a:t> הבאים ...</a:t>
            </a:r>
            <a:endParaRPr lang="en-US" sz="2000">
              <a:latin typeface="Times New Roman" panose="02020603050405020304" pitchFamily="18" charset="0"/>
              <a:cs typeface="Times New Roman" panose="02020603050405020304" pitchFamily="18" charset="0"/>
            </a:endParaRPr>
          </a:p>
          <a:p>
            <a:r>
              <a:rPr lang="he-IL" sz="2000">
                <a:latin typeface="Times New Roman" panose="02020603050405020304" pitchFamily="18" charset="0"/>
                <a:cs typeface="Times New Roman" panose="02020603050405020304" pitchFamily="18" charset="0"/>
              </a:rPr>
              <a:t>	(א)	הצעת תקציב המדינה ...</a:t>
            </a:r>
            <a:endParaRPr lang="en-US" sz="2000">
              <a:latin typeface="Times New Roman" panose="02020603050405020304" pitchFamily="18" charset="0"/>
              <a:cs typeface="Times New Roman" panose="02020603050405020304" pitchFamily="18" charset="0"/>
            </a:endParaRPr>
          </a:p>
          <a:p>
            <a:r>
              <a:rPr lang="he-IL" sz="2000">
                <a:latin typeface="Times New Roman" panose="02020603050405020304" pitchFamily="18" charset="0"/>
                <a:cs typeface="Times New Roman" panose="02020603050405020304" pitchFamily="18" charset="0"/>
              </a:rPr>
              <a:t>	(ג)	הצעות חוקים והוראות חוק והצעות אחרות </a:t>
            </a:r>
            <a:r>
              <a:rPr lang="he-IL" sz="2000" err="1">
                <a:latin typeface="Times New Roman" panose="02020603050405020304" pitchFamily="18" charset="0"/>
                <a:cs typeface="Times New Roman" panose="02020603050405020304" pitchFamily="18" charset="0"/>
              </a:rPr>
              <a:t>בענינים</a:t>
            </a:r>
            <a:r>
              <a:rPr lang="he-IL" sz="2000">
                <a:latin typeface="Times New Roman" panose="02020603050405020304" pitchFamily="18" charset="0"/>
                <a:cs typeface="Times New Roman" panose="02020603050405020304" pitchFamily="18" charset="0"/>
              </a:rPr>
              <a:t> </a:t>
            </a:r>
            <a:r>
              <a:rPr lang="he-IL" sz="2000" err="1">
                <a:latin typeface="Times New Roman" panose="02020603050405020304" pitchFamily="18" charset="0"/>
                <a:cs typeface="Times New Roman" panose="02020603050405020304" pitchFamily="18" charset="0"/>
              </a:rPr>
              <a:t>בטחוניים</a:t>
            </a:r>
            <a:r>
              <a:rPr lang="he-IL" sz="2000">
                <a:latin typeface="Times New Roman" panose="02020603050405020304" pitchFamily="18" charset="0"/>
                <a:cs typeface="Times New Roman" panose="02020603050405020304" pitchFamily="18" charset="0"/>
              </a:rPr>
              <a:t>, 			מדיניים ואחרים, שהממשלה החליטה עליהם מראש שתחול 			אחריות לפי סעיף קטן זה,</a:t>
            </a:r>
            <a:endParaRPr lang="en-US" sz="2000">
              <a:latin typeface="Times New Roman" panose="02020603050405020304" pitchFamily="18" charset="0"/>
              <a:cs typeface="Times New Roman" panose="02020603050405020304" pitchFamily="18" charset="0"/>
            </a:endParaRPr>
          </a:p>
          <a:p>
            <a:r>
              <a:rPr lang="he-IL" sz="2000">
                <a:latin typeface="Times New Roman" panose="02020603050405020304" pitchFamily="18" charset="0"/>
                <a:cs typeface="Times New Roman" panose="02020603050405020304" pitchFamily="18" charset="0"/>
              </a:rPr>
              <a:t>... והחליטה הממשלה, תוך שבעה ימים מאותה הצבעה, שהיה בכך משום הפרת האחריות לפי סעיף קטן זה, </a:t>
            </a:r>
            <a:br>
              <a:rPr lang="en-US" sz="2000">
                <a:latin typeface="Times New Roman" panose="02020603050405020304" pitchFamily="18" charset="0"/>
                <a:cs typeface="Times New Roman" panose="02020603050405020304" pitchFamily="18" charset="0"/>
              </a:rPr>
            </a:br>
            <a:r>
              <a:rPr lang="he-IL" sz="2000">
                <a:latin typeface="Times New Roman" panose="02020603050405020304" pitchFamily="18" charset="0"/>
                <a:cs typeface="Times New Roman" panose="02020603050405020304" pitchFamily="18" charset="0"/>
              </a:rPr>
              <a:t>דינו של אותו חבר ממשלה כדין מי </a:t>
            </a:r>
            <a:r>
              <a:rPr lang="he-IL" sz="2000">
                <a:highlight>
                  <a:srgbClr val="FFFF00"/>
                </a:highlight>
                <a:latin typeface="Times New Roman" panose="02020603050405020304" pitchFamily="18" charset="0"/>
                <a:cs typeface="Times New Roman" panose="02020603050405020304" pitchFamily="18" charset="0"/>
              </a:rPr>
              <a:t>שהתפטר מהממשלה </a:t>
            </a:r>
            <a:r>
              <a:rPr lang="he-IL" sz="2000">
                <a:latin typeface="Times New Roman" panose="02020603050405020304" pitchFamily="18" charset="0"/>
                <a:cs typeface="Times New Roman" panose="02020603050405020304" pitchFamily="18" charset="0"/>
              </a:rPr>
              <a:t>... </a:t>
            </a:r>
            <a:endParaRPr lang="en-US" sz="200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3532BA55-65AC-45BD-9F65-287EB09B558E}"/>
              </a:ext>
            </a:extLst>
          </p:cNvPr>
          <p:cNvSpPr txBox="1"/>
          <p:nvPr/>
        </p:nvSpPr>
        <p:spPr>
          <a:xfrm>
            <a:off x="496675" y="5120620"/>
            <a:ext cx="7789485" cy="830997"/>
          </a:xfrm>
          <a:prstGeom prst="rect">
            <a:avLst/>
          </a:prstGeom>
          <a:noFill/>
        </p:spPr>
        <p:txBody>
          <a:bodyPr wrap="square" rtlCol="1">
            <a:spAutoFit/>
          </a:bodyPr>
          <a:lstStyle/>
          <a:p>
            <a:pPr algn="ctr"/>
            <a:r>
              <a:rPr lang="he-IL" sz="2400" b="1">
                <a:solidFill>
                  <a:srgbClr val="FF0000"/>
                </a:solidFill>
                <a:latin typeface="Times New Roman" panose="02020603050405020304" pitchFamily="18" charset="0"/>
                <a:cs typeface="Times New Roman" panose="02020603050405020304" pitchFamily="18" charset="0"/>
              </a:rPr>
              <a:t>גם כאשר ח"כ חולק על עמדת הממשלה, </a:t>
            </a:r>
            <a:br>
              <a:rPr lang="en-US" sz="2400" b="1">
                <a:solidFill>
                  <a:srgbClr val="FF0000"/>
                </a:solidFill>
                <a:latin typeface="Times New Roman" panose="02020603050405020304" pitchFamily="18" charset="0"/>
                <a:cs typeface="Times New Roman" panose="02020603050405020304" pitchFamily="18" charset="0"/>
              </a:rPr>
            </a:br>
            <a:r>
              <a:rPr lang="he-IL" sz="2400" b="1">
                <a:solidFill>
                  <a:srgbClr val="FF0000"/>
                </a:solidFill>
                <a:latin typeface="Times New Roman" panose="02020603050405020304" pitchFamily="18" charset="0"/>
                <a:cs typeface="Times New Roman" panose="02020603050405020304" pitchFamily="18" charset="0"/>
              </a:rPr>
              <a:t>המחוקק לא נוקט כלפיו סנקציה כלשהי בכנסת.</a:t>
            </a:r>
          </a:p>
        </p:txBody>
      </p:sp>
    </p:spTree>
    <p:extLst>
      <p:ext uri="{BB962C8B-B14F-4D97-AF65-F5344CB8AC3E}">
        <p14:creationId xmlns:p14="http://schemas.microsoft.com/office/powerpoint/2010/main" val="2502529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6945C2-4876-4D80-AB6E-1A05DFE604BC}"/>
              </a:ext>
            </a:extLst>
          </p:cNvPr>
          <p:cNvSpPr txBox="1"/>
          <p:nvPr/>
        </p:nvSpPr>
        <p:spPr>
          <a:xfrm>
            <a:off x="1792754" y="1616326"/>
            <a:ext cx="5824083" cy="369332"/>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r>
              <a:rPr lang="he-IL">
                <a:latin typeface="Segoe UI"/>
                <a:cs typeface="Calibri"/>
              </a:rPr>
              <a:t>​</a:t>
            </a:r>
            <a:endParaRPr lang="he-IL">
              <a:latin typeface="Calibri"/>
              <a:cs typeface="Calibri"/>
            </a:endParaRPr>
          </a:p>
        </p:txBody>
      </p:sp>
      <p:sp>
        <p:nvSpPr>
          <p:cNvPr id="4" name="מציין מיקום של תאריך 3">
            <a:extLst>
              <a:ext uri="{FF2B5EF4-FFF2-40B4-BE49-F238E27FC236}">
                <a16:creationId xmlns:a16="http://schemas.microsoft.com/office/drawing/2014/main" id="{6E61BDAD-84B3-49B8-88C5-81534C678751}"/>
              </a:ext>
            </a:extLst>
          </p:cNvPr>
          <p:cNvSpPr>
            <a:spLocks noGrp="1"/>
          </p:cNvSpPr>
          <p:nvPr>
            <p:ph type="dt" sz="half" idx="4294967295"/>
          </p:nvPr>
        </p:nvSpPr>
        <p:spPr>
          <a:xfrm>
            <a:off x="7371761" y="6135809"/>
            <a:ext cx="1167019" cy="369451"/>
          </a:xfrm>
        </p:spPr>
        <p:txBody>
          <a:bodyPr/>
          <a:lstStyle/>
          <a:p>
            <a:fld id="{260E7B57-B029-47BA-9420-5BAA8E6F97FB}"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C290F4FE-B7BC-479C-93C6-6745DA025437}"/>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C7A781BF-F022-4FD0-87CF-35C92B0A49D2}"/>
              </a:ext>
            </a:extLst>
          </p:cNvPr>
          <p:cNvSpPr>
            <a:spLocks noGrp="1"/>
          </p:cNvSpPr>
          <p:nvPr>
            <p:ph type="sldNum" sz="quarter" idx="12"/>
          </p:nvPr>
        </p:nvSpPr>
        <p:spPr/>
        <p:txBody>
          <a:bodyPr/>
          <a:lstStyle/>
          <a:p>
            <a:fld id="{199E282D-D310-42D8-B8FF-78ED45A44D81}" type="slidenum">
              <a:rPr lang="he-IL" smtClean="0"/>
              <a:t>15</a:t>
            </a:fld>
            <a:endParaRPr lang="he-IL"/>
          </a:p>
        </p:txBody>
      </p:sp>
      <p:sp>
        <p:nvSpPr>
          <p:cNvPr id="6" name="TextBox 5">
            <a:extLst>
              <a:ext uri="{FF2B5EF4-FFF2-40B4-BE49-F238E27FC236}">
                <a16:creationId xmlns:a16="http://schemas.microsoft.com/office/drawing/2014/main" id="{9CDEAF74-DC08-4FF8-8218-6594CA75D5B9}"/>
              </a:ext>
            </a:extLst>
          </p:cNvPr>
          <p:cNvSpPr txBox="1"/>
          <p:nvPr/>
        </p:nvSpPr>
        <p:spPr>
          <a:xfrm flipH="1">
            <a:off x="628651" y="720453"/>
            <a:ext cx="7328987" cy="4154984"/>
          </a:xfrm>
          <a:prstGeom prst="rect">
            <a:avLst/>
          </a:prstGeom>
          <a:noFill/>
        </p:spPr>
        <p:txBody>
          <a:bodyPr wrap="square" rtlCol="1">
            <a:spAutoFit/>
          </a:bodyPr>
          <a:lstStyle/>
          <a:p>
            <a:pPr algn="ctr"/>
            <a:r>
              <a:rPr lang="he-IL" sz="2400" b="1" u="sng">
                <a:latin typeface="Times New Roman" panose="02020603050405020304" pitchFamily="18" charset="0"/>
                <a:cs typeface="Times New Roman" panose="02020603050405020304" pitchFamily="18" charset="0"/>
              </a:rPr>
              <a:t>חוק-יסוד: הכנסת</a:t>
            </a:r>
          </a:p>
          <a:p>
            <a:endParaRPr lang="he-IL" sz="2000">
              <a:latin typeface="Times New Roman" panose="02020603050405020304" pitchFamily="18" charset="0"/>
              <a:cs typeface="Times New Roman" panose="02020603050405020304" pitchFamily="18" charset="0"/>
            </a:endParaRPr>
          </a:p>
          <a:p>
            <a:r>
              <a:rPr lang="he-IL" sz="2000">
                <a:latin typeface="Times New Roman" panose="02020603050405020304" pitchFamily="18" charset="0"/>
                <a:cs typeface="Times New Roman" panose="02020603050405020304" pitchFamily="18" charset="0"/>
              </a:rPr>
              <a:t>6א. 	(א) חבר הכנסת שפרש מסיעתו ולא התפטר מכהונתו סמוך לפרישתו, </a:t>
            </a:r>
            <a:r>
              <a:rPr lang="he-IL" sz="2000">
                <a:highlight>
                  <a:srgbClr val="FFFF00"/>
                </a:highlight>
                <a:latin typeface="Times New Roman" panose="02020603050405020304" pitchFamily="18" charset="0"/>
                <a:cs typeface="Times New Roman" panose="02020603050405020304" pitchFamily="18" charset="0"/>
              </a:rPr>
              <a:t>לא ייכלל, בבחירות לכנסת </a:t>
            </a:r>
            <a:r>
              <a:rPr lang="he-IL" sz="2000">
                <a:latin typeface="Times New Roman" panose="02020603050405020304" pitchFamily="18" charset="0"/>
                <a:cs typeface="Times New Roman" panose="02020603050405020304" pitchFamily="18" charset="0"/>
              </a:rPr>
              <a:t>שלאחריה, ברשימת מועמדים שהגישה מפלגה </a:t>
            </a:r>
            <a:r>
              <a:rPr lang="he-IL" sz="2000" err="1">
                <a:latin typeface="Times New Roman" panose="02020603050405020304" pitchFamily="18" charset="0"/>
                <a:cs typeface="Times New Roman" panose="02020603050405020304" pitchFamily="18" charset="0"/>
              </a:rPr>
              <a:t>שהיתה</a:t>
            </a:r>
            <a:r>
              <a:rPr lang="he-IL" sz="2000">
                <a:latin typeface="Times New Roman" panose="02020603050405020304" pitchFamily="18" charset="0"/>
                <a:cs typeface="Times New Roman" panose="02020603050405020304" pitchFamily="18" charset="0"/>
              </a:rPr>
              <a:t> מיוצגת על ידי סיעה של הכנסת היוצאת; . . . .</a:t>
            </a:r>
            <a:endParaRPr lang="en-US" sz="2000">
              <a:latin typeface="Times New Roman" panose="02020603050405020304" pitchFamily="18" charset="0"/>
              <a:cs typeface="Times New Roman" panose="02020603050405020304" pitchFamily="18" charset="0"/>
            </a:endParaRPr>
          </a:p>
          <a:p>
            <a:r>
              <a:rPr lang="he-IL" sz="2000">
                <a:latin typeface="Times New Roman" panose="02020603050405020304" pitchFamily="18" charset="0"/>
                <a:cs typeface="Times New Roman" panose="02020603050405020304" pitchFamily="18" charset="0"/>
              </a:rPr>
              <a:t>	(ב)	</a:t>
            </a:r>
            <a:r>
              <a:rPr lang="he-IL" sz="2000" err="1">
                <a:latin typeface="Times New Roman" panose="02020603050405020304" pitchFamily="18" charset="0"/>
                <a:cs typeface="Times New Roman" panose="02020603050405020304" pitchFamily="18" charset="0"/>
              </a:rPr>
              <a:t>לענין</a:t>
            </a:r>
            <a:r>
              <a:rPr lang="he-IL" sz="2000">
                <a:latin typeface="Times New Roman" panose="02020603050405020304" pitchFamily="18" charset="0"/>
                <a:cs typeface="Times New Roman" panose="02020603050405020304" pitchFamily="18" charset="0"/>
              </a:rPr>
              <a:t> סעיף זה –</a:t>
            </a:r>
            <a:endParaRPr lang="en-US" sz="2000">
              <a:latin typeface="Times New Roman" panose="02020603050405020304" pitchFamily="18" charset="0"/>
              <a:cs typeface="Times New Roman" panose="02020603050405020304" pitchFamily="18" charset="0"/>
            </a:endParaRPr>
          </a:p>
          <a:p>
            <a:r>
              <a:rPr lang="he-IL" sz="2000">
                <a:latin typeface="Times New Roman" panose="02020603050405020304" pitchFamily="18" charset="0"/>
                <a:cs typeface="Times New Roman" panose="02020603050405020304" pitchFamily="18" charset="0"/>
              </a:rPr>
              <a:t>	"פרישה מסיעה" - </a:t>
            </a:r>
            <a:r>
              <a:rPr lang="he-IL" sz="2000">
                <a:highlight>
                  <a:srgbClr val="FFFF00"/>
                </a:highlight>
                <a:latin typeface="Times New Roman" panose="02020603050405020304" pitchFamily="18" charset="0"/>
                <a:cs typeface="Times New Roman" panose="02020603050405020304" pitchFamily="18" charset="0"/>
              </a:rPr>
              <a:t>לרבות הצבעה במליאת הכנסת שלא בהתאם לעמדת הסיעה </a:t>
            </a:r>
            <a:r>
              <a:rPr lang="he-IL" sz="2000" err="1">
                <a:highlight>
                  <a:srgbClr val="FFFF00"/>
                </a:highlight>
                <a:latin typeface="Times New Roman" panose="02020603050405020304" pitchFamily="18" charset="0"/>
                <a:cs typeface="Times New Roman" panose="02020603050405020304" pitchFamily="18" charset="0"/>
              </a:rPr>
              <a:t>בענין</a:t>
            </a:r>
            <a:r>
              <a:rPr lang="he-IL" sz="2000">
                <a:highlight>
                  <a:srgbClr val="FFFF00"/>
                </a:highlight>
                <a:latin typeface="Times New Roman" panose="02020603050405020304" pitchFamily="18" charset="0"/>
                <a:cs typeface="Times New Roman" panose="02020603050405020304" pitchFamily="18" charset="0"/>
              </a:rPr>
              <a:t> הבעת אמון לממשלה או אי-אמון בה; ואולם הצבעה כאמור לא תיחשב כפרישה אם חבר הכנסת לא קיבל כל תמורה בעד הצבעתו;</a:t>
            </a:r>
            <a:endParaRPr lang="en-US" sz="2000">
              <a:highlight>
                <a:srgbClr val="FFFF00"/>
              </a:highlight>
              <a:latin typeface="Times New Roman" panose="02020603050405020304" pitchFamily="18" charset="0"/>
              <a:cs typeface="Times New Roman" panose="02020603050405020304" pitchFamily="18" charset="0"/>
            </a:endParaRPr>
          </a:p>
          <a:p>
            <a:r>
              <a:rPr lang="he-IL" sz="2000">
                <a:latin typeface="Times New Roman" panose="02020603050405020304" pitchFamily="18" charset="0"/>
                <a:cs typeface="Times New Roman" panose="02020603050405020304" pitchFamily="18" charset="0"/>
              </a:rPr>
              <a:t>	"תמורה" - במישרין או בעקיפין, בהבטחה או בהתחייבות לעתיד, ולרבות הבטחת מקום ברשימת מועמדים לכנסת, או מינוי חבר-הכנסת עצמו או אדם אחר לתפקיד כלשהו.</a:t>
            </a:r>
            <a:endParaRPr lang="en-US" sz="2000">
              <a:latin typeface="Times New Roman" panose="02020603050405020304" pitchFamily="18" charset="0"/>
              <a:cs typeface="Times New Roman" panose="02020603050405020304" pitchFamily="18" charset="0"/>
            </a:endParaRPr>
          </a:p>
          <a:p>
            <a:endParaRPr lang="en-US" sz="200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16E01234-0DD7-46F9-ACFE-A894DFCB18A4}"/>
              </a:ext>
            </a:extLst>
          </p:cNvPr>
          <p:cNvSpPr txBox="1"/>
          <p:nvPr/>
        </p:nvSpPr>
        <p:spPr>
          <a:xfrm>
            <a:off x="628651" y="4937218"/>
            <a:ext cx="7328987" cy="1200329"/>
          </a:xfrm>
          <a:prstGeom prst="rect">
            <a:avLst/>
          </a:prstGeom>
          <a:noFill/>
        </p:spPr>
        <p:txBody>
          <a:bodyPr wrap="square" rtlCol="1">
            <a:spAutoFit/>
          </a:bodyPr>
          <a:lstStyle/>
          <a:p>
            <a:pPr algn="ctr"/>
            <a:r>
              <a:rPr lang="he-IL" sz="2400" b="1" dirty="0">
                <a:solidFill>
                  <a:srgbClr val="FF0000"/>
                </a:solidFill>
                <a:latin typeface="Times New Roman" panose="02020603050405020304" pitchFamily="18" charset="0"/>
                <a:cs typeface="Times New Roman" panose="02020603050405020304" pitchFamily="18" charset="0"/>
              </a:rPr>
              <a:t>גם כאשר ח"כ חולק בצורה חמורה וקיצונית על עמדת הסיעה, המחוקק לא נוקט כלפיו סנקציה כלשהי בכנסת הנוכחית, </a:t>
            </a:r>
          </a:p>
          <a:p>
            <a:pPr algn="ctr"/>
            <a:r>
              <a:rPr lang="he-IL" sz="2400" b="1" dirty="0">
                <a:solidFill>
                  <a:srgbClr val="FF0000"/>
                </a:solidFill>
                <a:latin typeface="Times New Roman" panose="02020603050405020304" pitchFamily="18" charset="0"/>
                <a:cs typeface="Times New Roman" panose="02020603050405020304" pitchFamily="18" charset="0"/>
              </a:rPr>
              <a:t>אלא אם קיימות נסיבות מחשידות ורק בכנסת שלאחריה.</a:t>
            </a:r>
          </a:p>
        </p:txBody>
      </p:sp>
    </p:spTree>
    <p:extLst>
      <p:ext uri="{BB962C8B-B14F-4D97-AF65-F5344CB8AC3E}">
        <p14:creationId xmlns:p14="http://schemas.microsoft.com/office/powerpoint/2010/main" val="1556550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CEAA0D0-7FBE-4579-B8F8-936A6C33FA67}"/>
              </a:ext>
            </a:extLst>
          </p:cNvPr>
          <p:cNvSpPr>
            <a:spLocks noGrp="1"/>
          </p:cNvSpPr>
          <p:nvPr>
            <p:ph type="title"/>
          </p:nvPr>
        </p:nvSpPr>
        <p:spPr>
          <a:xfrm>
            <a:off x="695884" y="336848"/>
            <a:ext cx="7886700" cy="1143159"/>
          </a:xfrm>
        </p:spPr>
        <p:txBody>
          <a:bodyPr>
            <a:noAutofit/>
          </a:bodyPr>
          <a:lstStyle/>
          <a:p>
            <a:pPr algn="ctr"/>
            <a:r>
              <a:rPr lang="he-IL" sz="2800">
                <a:solidFill>
                  <a:srgbClr val="FF0000"/>
                </a:solidFill>
                <a:latin typeface="Times New Roman" panose="02020603050405020304" pitchFamily="18" charset="0"/>
                <a:ea typeface="+mn-ea"/>
                <a:cs typeface="Times New Roman" panose="02020603050405020304" pitchFamily="18" charset="0"/>
              </a:rPr>
              <a:t>הפתרון לכשל הדמוקרטי הוא</a:t>
            </a:r>
            <a:br>
              <a:rPr lang="he-IL" sz="2800">
                <a:solidFill>
                  <a:srgbClr val="FF0000"/>
                </a:solidFill>
                <a:latin typeface="Times New Roman" panose="02020603050405020304" pitchFamily="18" charset="0"/>
                <a:ea typeface="+mn-ea"/>
                <a:cs typeface="Times New Roman" panose="02020603050405020304" pitchFamily="18" charset="0"/>
              </a:rPr>
            </a:br>
            <a:r>
              <a:rPr lang="he-IL" sz="2800" b="1">
                <a:solidFill>
                  <a:srgbClr val="FF0000"/>
                </a:solidFill>
                <a:latin typeface="Times New Roman" panose="02020603050405020304" pitchFamily="18" charset="0"/>
                <a:ea typeface="+mn-ea"/>
                <a:cs typeface="Times New Roman" panose="02020603050405020304" pitchFamily="18" charset="0"/>
              </a:rPr>
              <a:t>שמירת</a:t>
            </a:r>
            <a:r>
              <a:rPr lang="he-IL" sz="2800">
                <a:solidFill>
                  <a:srgbClr val="FF0000"/>
                </a:solidFill>
                <a:latin typeface="Times New Roman" panose="02020603050405020304" pitchFamily="18" charset="0"/>
                <a:ea typeface="+mn-ea"/>
                <a:cs typeface="Times New Roman" panose="02020603050405020304" pitchFamily="18" charset="0"/>
              </a:rPr>
              <a:t> </a:t>
            </a:r>
            <a:r>
              <a:rPr lang="he-IL" sz="2800" b="1">
                <a:solidFill>
                  <a:srgbClr val="FF0000"/>
                </a:solidFill>
                <a:latin typeface="Times New Roman" panose="02020603050405020304" pitchFamily="18" charset="0"/>
                <a:ea typeface="+mn-ea"/>
                <a:cs typeface="Times New Roman" panose="02020603050405020304" pitchFamily="18" charset="0"/>
              </a:rPr>
              <a:t>החסינות של חברי הכנסת</a:t>
            </a:r>
          </a:p>
        </p:txBody>
      </p:sp>
      <p:sp>
        <p:nvSpPr>
          <p:cNvPr id="3" name="מציין מיקום תוכן 2">
            <a:extLst>
              <a:ext uri="{FF2B5EF4-FFF2-40B4-BE49-F238E27FC236}">
                <a16:creationId xmlns:a16="http://schemas.microsoft.com/office/drawing/2014/main" id="{053EF6B7-E393-405B-8CB8-609893502430}"/>
              </a:ext>
            </a:extLst>
          </p:cNvPr>
          <p:cNvSpPr>
            <a:spLocks noGrp="1"/>
          </p:cNvSpPr>
          <p:nvPr>
            <p:ph idx="1"/>
          </p:nvPr>
        </p:nvSpPr>
        <p:spPr>
          <a:xfrm>
            <a:off x="628650" y="2865002"/>
            <a:ext cx="7886700" cy="2865237"/>
          </a:xfrm>
        </p:spPr>
        <p:txBody>
          <a:bodyPr vert="horz" lIns="91440" tIns="45720" rIns="91440" bIns="45720" rtlCol="1" anchor="t">
            <a:noAutofit/>
          </a:bodyPr>
          <a:lstStyle/>
          <a:p>
            <a:pPr marL="0" indent="0" algn="ctr">
              <a:buNone/>
            </a:pPr>
            <a:r>
              <a:rPr lang="he-IL" sz="2800">
                <a:latin typeface="Times New Roman" panose="02020603050405020304" pitchFamily="18" charset="0"/>
                <a:cs typeface="Times New Roman" panose="02020603050405020304" pitchFamily="18" charset="0"/>
              </a:rPr>
              <a:t>צריך ליישמו כלשונו היום,</a:t>
            </a:r>
          </a:p>
          <a:p>
            <a:pPr marL="0" indent="0" algn="ctr">
              <a:buNone/>
            </a:pPr>
            <a:r>
              <a:rPr lang="he-IL" sz="2800">
                <a:latin typeface="Times New Roman" panose="02020603050405020304" pitchFamily="18" charset="0"/>
                <a:cs typeface="Times New Roman" panose="02020603050405020304" pitchFamily="18" charset="0"/>
              </a:rPr>
              <a:t>וליישמו לא רק להגנה מפני המשטרה והפרקליטות, </a:t>
            </a:r>
          </a:p>
          <a:p>
            <a:pPr marL="0" indent="0" algn="ctr">
              <a:buNone/>
            </a:pPr>
            <a:r>
              <a:rPr lang="he-IL" sz="2800">
                <a:latin typeface="Times New Roman" panose="02020603050405020304" pitchFamily="18" charset="0"/>
                <a:cs typeface="Times New Roman" panose="02020603050405020304" pitchFamily="18" charset="0"/>
              </a:rPr>
              <a:t>אלא גם </a:t>
            </a:r>
          </a:p>
          <a:p>
            <a:pPr marL="0" indent="0" algn="ctr">
              <a:buNone/>
            </a:pPr>
            <a:r>
              <a:rPr lang="he-IL" sz="2800">
                <a:latin typeface="Times New Roman" panose="02020603050405020304" pitchFamily="18" charset="0"/>
                <a:cs typeface="Times New Roman" panose="02020603050405020304" pitchFamily="18" charset="0"/>
              </a:rPr>
              <a:t>מפני חבריו של חבר הכנסת לסיעה ולכנסת, </a:t>
            </a:r>
          </a:p>
          <a:p>
            <a:pPr marL="0" indent="0" algn="ctr">
              <a:buNone/>
            </a:pPr>
            <a:r>
              <a:rPr lang="he-IL" sz="2800">
                <a:latin typeface="Times New Roman" panose="02020603050405020304" pitchFamily="18" charset="0"/>
                <a:cs typeface="Times New Roman" panose="02020603050405020304" pitchFamily="18" charset="0"/>
              </a:rPr>
              <a:t>ומפני הממשלה.</a:t>
            </a:r>
          </a:p>
        </p:txBody>
      </p:sp>
      <p:sp>
        <p:nvSpPr>
          <p:cNvPr id="5" name="מציין מיקום של תאריך 4">
            <a:extLst>
              <a:ext uri="{FF2B5EF4-FFF2-40B4-BE49-F238E27FC236}">
                <a16:creationId xmlns:a16="http://schemas.microsoft.com/office/drawing/2014/main" id="{9EEC2059-F42A-46F9-A46E-7931E29F2EAF}"/>
              </a:ext>
            </a:extLst>
          </p:cNvPr>
          <p:cNvSpPr>
            <a:spLocks noGrp="1"/>
          </p:cNvSpPr>
          <p:nvPr>
            <p:ph type="dt" sz="half" idx="10"/>
          </p:nvPr>
        </p:nvSpPr>
        <p:spPr/>
        <p:txBody>
          <a:bodyPr/>
          <a:lstStyle/>
          <a:p>
            <a:fld id="{CD4573B3-D906-4FF8-AA6D-2D5CB92D5B21}" type="datetime8">
              <a:rPr lang="he-IL" smtClean="0"/>
              <a:t>09 מרץ 23</a:t>
            </a:fld>
            <a:endParaRPr lang="he-IL"/>
          </a:p>
        </p:txBody>
      </p:sp>
      <p:sp>
        <p:nvSpPr>
          <p:cNvPr id="4" name="מציין מיקום של כותרת תחתונה 3">
            <a:extLst>
              <a:ext uri="{FF2B5EF4-FFF2-40B4-BE49-F238E27FC236}">
                <a16:creationId xmlns:a16="http://schemas.microsoft.com/office/drawing/2014/main" id="{23133422-60D9-4C0A-B490-AF7F1E02A44E}"/>
              </a:ext>
            </a:extLst>
          </p:cNvPr>
          <p:cNvSpPr>
            <a:spLocks noGrp="1"/>
          </p:cNvSpPr>
          <p:nvPr>
            <p:ph type="ftr" sz="quarter" idx="11"/>
          </p:nvPr>
        </p:nvSpPr>
        <p:spPr/>
        <p:txBody>
          <a:bodyPr/>
          <a:lstStyle/>
          <a:p>
            <a:r>
              <a:rPr lang="he-IL"/>
              <a:t>ביטול המשמעת בכנסת</a:t>
            </a:r>
          </a:p>
        </p:txBody>
      </p:sp>
      <p:sp>
        <p:nvSpPr>
          <p:cNvPr id="7" name="TextBox 6">
            <a:extLst>
              <a:ext uri="{FF2B5EF4-FFF2-40B4-BE49-F238E27FC236}">
                <a16:creationId xmlns:a16="http://schemas.microsoft.com/office/drawing/2014/main" id="{D2DA0D57-98C6-48B3-A4EB-2D71E45E7BB2}"/>
              </a:ext>
            </a:extLst>
          </p:cNvPr>
          <p:cNvSpPr txBox="1"/>
          <p:nvPr/>
        </p:nvSpPr>
        <p:spPr>
          <a:xfrm>
            <a:off x="812800" y="1941672"/>
            <a:ext cx="7769784" cy="800219"/>
          </a:xfrm>
          <a:prstGeom prst="rect">
            <a:avLst/>
          </a:prstGeom>
          <a:noFill/>
        </p:spPr>
        <p:txBody>
          <a:bodyPr wrap="square" rtlCol="1">
            <a:spAutoFit/>
          </a:bodyPr>
          <a:lstStyle/>
          <a:p>
            <a:pPr algn="ctr"/>
            <a:r>
              <a:rPr lang="he-IL" sz="2800">
                <a:latin typeface="Times New Roman" panose="02020603050405020304" pitchFamily="18" charset="0"/>
                <a:cs typeface="Times New Roman" panose="02020603050405020304" pitchFamily="18" charset="0"/>
              </a:rPr>
              <a:t>החוק בעניין כבר קיים, כלהלן.</a:t>
            </a:r>
          </a:p>
          <a:p>
            <a:endParaRPr lang="he-IL">
              <a:latin typeface="Arial"/>
              <a:cs typeface="Arial"/>
            </a:endParaRPr>
          </a:p>
        </p:txBody>
      </p:sp>
    </p:spTree>
    <p:extLst>
      <p:ext uri="{BB962C8B-B14F-4D97-AF65-F5344CB8AC3E}">
        <p14:creationId xmlns:p14="http://schemas.microsoft.com/office/powerpoint/2010/main" val="2160783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6945C2-4876-4D80-AB6E-1A05DFE604BC}"/>
              </a:ext>
            </a:extLst>
          </p:cNvPr>
          <p:cNvSpPr txBox="1"/>
          <p:nvPr/>
        </p:nvSpPr>
        <p:spPr>
          <a:xfrm>
            <a:off x="1792754" y="1616326"/>
            <a:ext cx="5824083" cy="369332"/>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r>
              <a:rPr lang="he-IL">
                <a:latin typeface="Segoe UI"/>
                <a:cs typeface="Calibri"/>
              </a:rPr>
              <a:t>​</a:t>
            </a:r>
            <a:endParaRPr lang="he-IL">
              <a:latin typeface="Calibri"/>
              <a:cs typeface="Calibri"/>
            </a:endParaRPr>
          </a:p>
        </p:txBody>
      </p:sp>
      <p:sp>
        <p:nvSpPr>
          <p:cNvPr id="4" name="מציין מיקום של תאריך 3">
            <a:extLst>
              <a:ext uri="{FF2B5EF4-FFF2-40B4-BE49-F238E27FC236}">
                <a16:creationId xmlns:a16="http://schemas.microsoft.com/office/drawing/2014/main" id="{6E61BDAD-84B3-49B8-88C5-81534C678751}"/>
              </a:ext>
            </a:extLst>
          </p:cNvPr>
          <p:cNvSpPr>
            <a:spLocks noGrp="1"/>
          </p:cNvSpPr>
          <p:nvPr>
            <p:ph type="dt" sz="half" idx="4294967295"/>
          </p:nvPr>
        </p:nvSpPr>
        <p:spPr>
          <a:xfrm>
            <a:off x="7371761" y="6135809"/>
            <a:ext cx="1167019" cy="369451"/>
          </a:xfrm>
        </p:spPr>
        <p:txBody>
          <a:bodyPr/>
          <a:lstStyle/>
          <a:p>
            <a:fld id="{260E7B57-B029-47BA-9420-5BAA8E6F97FB}"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C290F4FE-B7BC-479C-93C6-6745DA025437}"/>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C7A781BF-F022-4FD0-87CF-35C92B0A49D2}"/>
              </a:ext>
            </a:extLst>
          </p:cNvPr>
          <p:cNvSpPr>
            <a:spLocks noGrp="1"/>
          </p:cNvSpPr>
          <p:nvPr>
            <p:ph type="sldNum" sz="quarter" idx="12"/>
          </p:nvPr>
        </p:nvSpPr>
        <p:spPr/>
        <p:txBody>
          <a:bodyPr/>
          <a:lstStyle/>
          <a:p>
            <a:fld id="{199E282D-D310-42D8-B8FF-78ED45A44D81}" type="slidenum">
              <a:rPr lang="he-IL" smtClean="0"/>
              <a:t>17</a:t>
            </a:fld>
            <a:endParaRPr lang="he-IL"/>
          </a:p>
        </p:txBody>
      </p:sp>
      <p:sp>
        <p:nvSpPr>
          <p:cNvPr id="7" name="TextBox 6">
            <a:extLst>
              <a:ext uri="{FF2B5EF4-FFF2-40B4-BE49-F238E27FC236}">
                <a16:creationId xmlns:a16="http://schemas.microsoft.com/office/drawing/2014/main" id="{A2D322F7-AC45-47F5-8D7A-F2161E125FFC}"/>
              </a:ext>
            </a:extLst>
          </p:cNvPr>
          <p:cNvSpPr txBox="1"/>
          <p:nvPr/>
        </p:nvSpPr>
        <p:spPr>
          <a:xfrm>
            <a:off x="974966" y="533273"/>
            <a:ext cx="7958314" cy="1692771"/>
          </a:xfrm>
          <a:prstGeom prst="rect">
            <a:avLst/>
          </a:prstGeom>
          <a:noFill/>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pPr algn="ctr"/>
            <a:r>
              <a:rPr lang="he-IL" sz="2400" b="1" u="sng">
                <a:latin typeface="Times New Roman" panose="02020603050405020304" pitchFamily="18" charset="0"/>
                <a:cs typeface="Times New Roman" panose="02020603050405020304" pitchFamily="18" charset="0"/>
              </a:rPr>
              <a:t>חוק חסינות חברי הכנסת, זכויותיהם וחובותיהם, תשי"א-1951</a:t>
            </a:r>
            <a:endParaRPr lang="he-IL" sz="2400">
              <a:latin typeface="Times New Roman" panose="02020603050405020304" pitchFamily="18" charset="0"/>
              <a:cs typeface="Times New Roman" panose="02020603050405020304" pitchFamily="18" charset="0"/>
            </a:endParaRPr>
          </a:p>
          <a:p>
            <a:r>
              <a:rPr lang="he-IL" sz="2000">
                <a:latin typeface="Times New Roman" panose="02020603050405020304" pitchFamily="18" charset="0"/>
                <a:cs typeface="Times New Roman" panose="02020603050405020304" pitchFamily="18" charset="0"/>
              </a:rPr>
              <a:t>1.	(א)	חבר הכנסת לא </a:t>
            </a:r>
            <a:r>
              <a:rPr lang="he-IL" sz="2000" err="1">
                <a:latin typeface="Times New Roman" panose="02020603050405020304" pitchFamily="18" charset="0"/>
                <a:cs typeface="Times New Roman" panose="02020603050405020304" pitchFamily="18" charset="0"/>
              </a:rPr>
              <a:t>ישא</a:t>
            </a:r>
            <a:r>
              <a:rPr lang="he-IL" sz="2000">
                <a:latin typeface="Times New Roman" panose="02020603050405020304" pitchFamily="18" charset="0"/>
                <a:cs typeface="Times New Roman" panose="02020603050405020304" pitchFamily="18" charset="0"/>
              </a:rPr>
              <a:t> באחריות פלילית או אזרחית, </a:t>
            </a:r>
            <a:r>
              <a:rPr lang="he-IL" sz="2000">
                <a:highlight>
                  <a:srgbClr val="FFFF00"/>
                </a:highlight>
                <a:latin typeface="Times New Roman" panose="02020603050405020304" pitchFamily="18" charset="0"/>
                <a:cs typeface="Times New Roman" panose="02020603050405020304" pitchFamily="18" charset="0"/>
              </a:rPr>
              <a:t>ויהיה חסין בפני כל פעולה משפטית</a:t>
            </a:r>
            <a:r>
              <a:rPr lang="he-IL" sz="2000">
                <a:latin typeface="Times New Roman" panose="02020603050405020304" pitchFamily="18" charset="0"/>
                <a:cs typeface="Times New Roman" panose="02020603050405020304" pitchFamily="18" charset="0"/>
              </a:rPr>
              <a:t>, בשל הצבעה, או בשל הבעת דעה בעל פה או בכתב, או בשל מעשה שעשה – בכנסת או מחוצה לה – אם היו ההצבעה, הבעת הדעה או המעשה במילוי תפקידו, או למען מילוי תפקידו, כחבר הכנסת.</a:t>
            </a:r>
            <a:endParaRPr lang="he" b="1" baseline="30000">
              <a:latin typeface="Calibri"/>
              <a:cs typeface="Calibri"/>
            </a:endParaRPr>
          </a:p>
        </p:txBody>
      </p:sp>
      <p:sp>
        <p:nvSpPr>
          <p:cNvPr id="11" name="TextBox 10">
            <a:extLst>
              <a:ext uri="{FF2B5EF4-FFF2-40B4-BE49-F238E27FC236}">
                <a16:creationId xmlns:a16="http://schemas.microsoft.com/office/drawing/2014/main" id="{BD2C0671-1824-47CE-B8F6-A5588EF9F228}"/>
              </a:ext>
            </a:extLst>
          </p:cNvPr>
          <p:cNvSpPr txBox="1"/>
          <p:nvPr/>
        </p:nvSpPr>
        <p:spPr>
          <a:xfrm>
            <a:off x="974966" y="2326176"/>
            <a:ext cx="7958314" cy="1969770"/>
          </a:xfrm>
          <a:prstGeom prst="rect">
            <a:avLst/>
          </a:prstGeom>
          <a:noFill/>
        </p:spPr>
        <p:txBody>
          <a:bodyPr wrap="square" rtlCol="1">
            <a:spAutoFit/>
          </a:bodyPr>
          <a:lstStyle/>
          <a:p>
            <a:pPr algn="ctr"/>
            <a:r>
              <a:rPr lang="he-IL" sz="2400" b="1" u="sng">
                <a:latin typeface="Times New Roman" panose="02020603050405020304" pitchFamily="18" charset="0"/>
                <a:cs typeface="Times New Roman" panose="02020603050405020304" pitchFamily="18" charset="0"/>
              </a:rPr>
              <a:t>בג"ץ ח"כ </a:t>
            </a:r>
            <a:r>
              <a:rPr lang="he-IL" sz="2400" b="1" u="sng" err="1">
                <a:latin typeface="Times New Roman" panose="02020603050405020304" pitchFamily="18" charset="0"/>
                <a:cs typeface="Times New Roman" panose="02020603050405020304" pitchFamily="18" charset="0"/>
              </a:rPr>
              <a:t>מיעארי</a:t>
            </a:r>
            <a:r>
              <a:rPr lang="he-IL" sz="2400" b="1" u="sng">
                <a:latin typeface="Times New Roman" panose="02020603050405020304" pitchFamily="18" charset="0"/>
                <a:cs typeface="Times New Roman" panose="02020603050405020304" pitchFamily="18" charset="0"/>
              </a:rPr>
              <a:t> נגד יו"ר הכנסת, 620/85</a:t>
            </a:r>
            <a:br>
              <a:rPr lang="he-IL" sz="2400" b="1" u="sng">
                <a:latin typeface="Times New Roman" panose="02020603050405020304" pitchFamily="18" charset="0"/>
                <a:cs typeface="Times New Roman" panose="02020603050405020304" pitchFamily="18" charset="0"/>
              </a:rPr>
            </a:br>
            <a:r>
              <a:rPr lang="he-IL" sz="2000">
                <a:latin typeface="Times New Roman" panose="02020603050405020304" pitchFamily="18" charset="0"/>
                <a:cs typeface="Times New Roman" panose="02020603050405020304" pitchFamily="18" charset="0"/>
              </a:rPr>
              <a:t>"פעולה משפטית" שבסעיף 1 לחוק החסינות כוללת פעולה, שיש בה כדי לשנות את </a:t>
            </a:r>
            <a:r>
              <a:rPr lang="he-IL" sz="2000">
                <a:highlight>
                  <a:srgbClr val="FFFF00"/>
                </a:highlight>
                <a:latin typeface="Times New Roman" panose="02020603050405020304" pitchFamily="18" charset="0"/>
                <a:cs typeface="Times New Roman" panose="02020603050405020304" pitchFamily="18" charset="0"/>
              </a:rPr>
              <a:t>זכויותיו, חובותיו, </a:t>
            </a:r>
            <a:r>
              <a:rPr lang="he-IL" sz="2000" err="1">
                <a:highlight>
                  <a:srgbClr val="FFFF00"/>
                </a:highlight>
                <a:latin typeface="Times New Roman" panose="02020603050405020304" pitchFamily="18" charset="0"/>
                <a:cs typeface="Times New Roman" panose="02020603050405020304" pitchFamily="18" charset="0"/>
              </a:rPr>
              <a:t>חסינויותיו</a:t>
            </a:r>
            <a:r>
              <a:rPr lang="he-IL" sz="2000">
                <a:highlight>
                  <a:srgbClr val="FFFF00"/>
                </a:highlight>
                <a:latin typeface="Times New Roman" panose="02020603050405020304" pitchFamily="18" charset="0"/>
                <a:cs typeface="Times New Roman" panose="02020603050405020304" pitchFamily="18" charset="0"/>
              </a:rPr>
              <a:t> או כוחותיו</a:t>
            </a:r>
            <a:r>
              <a:rPr lang="he-IL" sz="2000">
                <a:latin typeface="Times New Roman" panose="02020603050405020304" pitchFamily="18" charset="0"/>
                <a:cs typeface="Times New Roman" panose="02020603050405020304" pitchFamily="18" charset="0"/>
              </a:rPr>
              <a:t> של חבר הכנסת. נקיטתה של כזו אסור שתעשה נגד חבר הכנסת בשל הצבעה, התבטאות או מעשה, שעשה בגדר מילוי תפקידו, או למען מילוי תפקידו, כחבר הכנסת. </a:t>
            </a:r>
          </a:p>
          <a:p>
            <a:endParaRPr lang="he-IL"/>
          </a:p>
        </p:txBody>
      </p:sp>
      <p:sp>
        <p:nvSpPr>
          <p:cNvPr id="6" name="TextBox 5">
            <a:extLst>
              <a:ext uri="{FF2B5EF4-FFF2-40B4-BE49-F238E27FC236}">
                <a16:creationId xmlns:a16="http://schemas.microsoft.com/office/drawing/2014/main" id="{CB5A41C6-07F9-4F72-B05E-02528C7C1439}"/>
              </a:ext>
            </a:extLst>
          </p:cNvPr>
          <p:cNvSpPr txBox="1"/>
          <p:nvPr/>
        </p:nvSpPr>
        <p:spPr>
          <a:xfrm>
            <a:off x="903846" y="4080502"/>
            <a:ext cx="7958314" cy="1938992"/>
          </a:xfrm>
          <a:prstGeom prst="rect">
            <a:avLst/>
          </a:prstGeom>
          <a:noFill/>
        </p:spPr>
        <p:txBody>
          <a:bodyPr wrap="square" rtlCol="1">
            <a:spAutoFit/>
          </a:bodyPr>
          <a:lstStyle/>
          <a:p>
            <a:pPr algn="ctr"/>
            <a:r>
              <a:rPr lang="he-IL" sz="2000" b="1" u="sng">
                <a:solidFill>
                  <a:srgbClr val="FF0000"/>
                </a:solidFill>
                <a:latin typeface="Times New Roman" panose="02020603050405020304" pitchFamily="18" charset="0"/>
                <a:cs typeface="Times New Roman" panose="02020603050405020304" pitchFamily="18" charset="0"/>
              </a:rPr>
              <a:t>שימו לב!</a:t>
            </a:r>
          </a:p>
          <a:p>
            <a:r>
              <a:rPr lang="he-IL" sz="2000">
                <a:latin typeface="Times New Roman" panose="02020603050405020304" pitchFamily="18" charset="0"/>
                <a:cs typeface="Times New Roman" panose="02020603050405020304" pitchFamily="18" charset="0"/>
              </a:rPr>
              <a:t>כאשר המחוקק רצה </a:t>
            </a:r>
            <a:r>
              <a:rPr lang="he-IL" sz="2000" err="1">
                <a:latin typeface="Times New Roman" panose="02020603050405020304" pitchFamily="18" charset="0"/>
                <a:cs typeface="Times New Roman" panose="02020603050405020304" pitchFamily="18" charset="0"/>
              </a:rPr>
              <a:t>להחריג</a:t>
            </a:r>
            <a:r>
              <a:rPr lang="he-IL" sz="2000">
                <a:latin typeface="Times New Roman" panose="02020603050405020304" pitchFamily="18" charset="0"/>
                <a:cs typeface="Times New Roman" panose="02020603050405020304" pitchFamily="18" charset="0"/>
              </a:rPr>
              <a:t> פעולה משפטית מהחסינות, הוא כתב זאת בחוק. </a:t>
            </a:r>
          </a:p>
          <a:p>
            <a:r>
              <a:rPr lang="he-IL" sz="2000">
                <a:latin typeface="Times New Roman" panose="02020603050405020304" pitchFamily="18" charset="0"/>
                <a:cs typeface="Times New Roman" panose="02020603050405020304" pitchFamily="18" charset="0"/>
              </a:rPr>
              <a:t>לדוגמא, מתן סמכויות לוועדת האתיקה:</a:t>
            </a:r>
          </a:p>
          <a:p>
            <a:r>
              <a:rPr lang="he-IL" sz="2000">
                <a:latin typeface="Times New Roman" panose="02020603050405020304" pitchFamily="18" charset="0"/>
                <a:cs typeface="Times New Roman" panose="02020603050405020304" pitchFamily="18" charset="0"/>
              </a:rPr>
              <a:t>13ד.  (א)  חבר הכנסת שעשה אחת מאלה יהיה נתון לשיפוטה של ועדת האתיקה של חברי הכנסת: ..."   </a:t>
            </a:r>
          </a:p>
          <a:p>
            <a:pPr algn="l" rtl="0"/>
            <a:r>
              <a:rPr lang="he-IL" sz="1600">
                <a:latin typeface="Times New Roman" panose="02020603050405020304" pitchFamily="18" charset="0"/>
                <a:cs typeface="Times New Roman" panose="02020603050405020304" pitchFamily="18" charset="0"/>
              </a:rPr>
              <a:t>(מתוך חוק חסינות חברי הכנסת)</a:t>
            </a:r>
          </a:p>
        </p:txBody>
      </p:sp>
    </p:spTree>
    <p:extLst>
      <p:ext uri="{BB962C8B-B14F-4D97-AF65-F5344CB8AC3E}">
        <p14:creationId xmlns:p14="http://schemas.microsoft.com/office/powerpoint/2010/main" val="797301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CEAA0D0-7FBE-4579-B8F8-936A6C33FA67}"/>
              </a:ext>
            </a:extLst>
          </p:cNvPr>
          <p:cNvSpPr>
            <a:spLocks noGrp="1"/>
          </p:cNvSpPr>
          <p:nvPr>
            <p:ph type="title"/>
          </p:nvPr>
        </p:nvSpPr>
        <p:spPr>
          <a:xfrm>
            <a:off x="695884" y="336848"/>
            <a:ext cx="7886700" cy="1143159"/>
          </a:xfrm>
        </p:spPr>
        <p:txBody>
          <a:bodyPr>
            <a:noAutofit/>
          </a:bodyPr>
          <a:lstStyle/>
          <a:p>
            <a:pPr algn="ctr" rtl="0"/>
            <a:r>
              <a:rPr lang="he-IL" sz="2400" b="1" u="sng" dirty="0">
                <a:solidFill>
                  <a:schemeClr val="tx1"/>
                </a:solidFill>
                <a:latin typeface="Times New Roman" panose="02020603050405020304" pitchFamily="18" charset="0"/>
                <a:ea typeface="+mn-ea"/>
                <a:cs typeface="Times New Roman" panose="02020603050405020304" pitchFamily="18" charset="0"/>
              </a:rPr>
              <a:t>חיוניות החסינות ומהותה</a:t>
            </a:r>
            <a:br>
              <a:rPr lang="he-IL" sz="2400" b="1" u="sng" dirty="0">
                <a:solidFill>
                  <a:schemeClr val="tx1"/>
                </a:solidFill>
                <a:latin typeface="Times New Roman" panose="02020603050405020304" pitchFamily="18" charset="0"/>
                <a:ea typeface="+mn-ea"/>
                <a:cs typeface="Times New Roman" panose="02020603050405020304" pitchFamily="18" charset="0"/>
              </a:rPr>
            </a:br>
            <a:r>
              <a:rPr lang="he-IL" sz="2400" b="1" u="sng" dirty="0">
                <a:solidFill>
                  <a:schemeClr val="tx1"/>
                </a:solidFill>
                <a:latin typeface="Times New Roman" panose="02020603050405020304" pitchFamily="18" charset="0"/>
                <a:ea typeface="+mn-ea"/>
                <a:cs typeface="Times New Roman" panose="02020603050405020304" pitchFamily="18" charset="0"/>
              </a:rPr>
              <a:t>לדעת בג"ץ</a:t>
            </a:r>
            <a:br>
              <a:rPr lang="he-IL" sz="2400" b="1" u="sng" dirty="0">
                <a:solidFill>
                  <a:schemeClr val="tx1"/>
                </a:solidFill>
                <a:latin typeface="Times New Roman" panose="02020603050405020304" pitchFamily="18" charset="0"/>
                <a:ea typeface="+mn-ea"/>
                <a:cs typeface="Times New Roman" panose="02020603050405020304" pitchFamily="18" charset="0"/>
              </a:rPr>
            </a:br>
            <a:r>
              <a:rPr lang="he-IL" sz="1600" dirty="0" err="1">
                <a:solidFill>
                  <a:schemeClr val="tx1"/>
                </a:solidFill>
                <a:latin typeface="Times New Roman" panose="02020603050405020304" pitchFamily="18" charset="0"/>
                <a:cs typeface="Times New Roman" panose="02020603050405020304" pitchFamily="18" charset="0"/>
              </a:rPr>
              <a:t>בג"ץ</a:t>
            </a:r>
            <a:r>
              <a:rPr lang="he-IL" sz="1600" dirty="0">
                <a:solidFill>
                  <a:schemeClr val="tx1"/>
                </a:solidFill>
                <a:latin typeface="Times New Roman" panose="02020603050405020304" pitchFamily="18" charset="0"/>
                <a:cs typeface="Times New Roman" panose="02020603050405020304" pitchFamily="18" charset="0"/>
              </a:rPr>
              <a:t> ח"כ </a:t>
            </a:r>
            <a:r>
              <a:rPr lang="he-IL" sz="1600" dirty="0" err="1">
                <a:solidFill>
                  <a:schemeClr val="tx1"/>
                </a:solidFill>
                <a:latin typeface="Times New Roman" panose="02020603050405020304" pitchFamily="18" charset="0"/>
                <a:cs typeface="Times New Roman" panose="02020603050405020304" pitchFamily="18" charset="0"/>
              </a:rPr>
              <a:t>מיעארי</a:t>
            </a:r>
            <a:r>
              <a:rPr lang="he-IL" sz="1600" dirty="0">
                <a:solidFill>
                  <a:schemeClr val="tx1"/>
                </a:solidFill>
                <a:latin typeface="Times New Roman" panose="02020603050405020304" pitchFamily="18" charset="0"/>
                <a:cs typeface="Times New Roman" panose="02020603050405020304" pitchFamily="18" charset="0"/>
              </a:rPr>
              <a:t> נגד יו"ר הכנסת, 620/85</a:t>
            </a:r>
            <a:br>
              <a:rPr lang="he-IL" sz="1600" dirty="0">
                <a:solidFill>
                  <a:schemeClr val="tx1"/>
                </a:solidFill>
                <a:latin typeface="Times New Roman" panose="02020603050405020304" pitchFamily="18" charset="0"/>
                <a:cs typeface="Times New Roman" panose="02020603050405020304" pitchFamily="18" charset="0"/>
              </a:rPr>
            </a:br>
            <a:endParaRPr lang="he-IL" sz="1600" b="1" dirty="0">
              <a:solidFill>
                <a:schemeClr val="tx1"/>
              </a:solidFill>
              <a:latin typeface="Times New Roman" panose="02020603050405020304" pitchFamily="18" charset="0"/>
              <a:ea typeface="+mn-ea"/>
              <a:cs typeface="Times New Roman" panose="02020603050405020304" pitchFamily="18" charset="0"/>
            </a:endParaRPr>
          </a:p>
        </p:txBody>
      </p:sp>
      <p:sp>
        <p:nvSpPr>
          <p:cNvPr id="3" name="מציין מיקום תוכן 2">
            <a:extLst>
              <a:ext uri="{FF2B5EF4-FFF2-40B4-BE49-F238E27FC236}">
                <a16:creationId xmlns:a16="http://schemas.microsoft.com/office/drawing/2014/main" id="{053EF6B7-E393-405B-8CB8-609893502430}"/>
              </a:ext>
            </a:extLst>
          </p:cNvPr>
          <p:cNvSpPr>
            <a:spLocks noGrp="1"/>
          </p:cNvSpPr>
          <p:nvPr>
            <p:ph idx="1"/>
          </p:nvPr>
        </p:nvSpPr>
        <p:spPr>
          <a:xfrm>
            <a:off x="628650" y="1655420"/>
            <a:ext cx="7886700" cy="1521413"/>
          </a:xfrm>
        </p:spPr>
        <p:txBody>
          <a:bodyPr vert="horz" lIns="91440" tIns="45720" rIns="91440" bIns="45720" rtlCol="1" anchor="t">
            <a:noAutofit/>
          </a:bodyPr>
          <a:lstStyle/>
          <a:p>
            <a:pPr marL="0" indent="0">
              <a:buNone/>
            </a:pPr>
            <a:r>
              <a:rPr lang="he-IL" sz="2000" dirty="0">
                <a:latin typeface="Times New Roman" panose="02020603050405020304" pitchFamily="18" charset="0"/>
                <a:cs typeface="Times New Roman" panose="02020603050405020304" pitchFamily="18" charset="0"/>
              </a:rPr>
              <a:t>" ... שלפנינו זכות יתר בעלת חשיבות קונסטיטוציונית ממדרגה ראשונה, </a:t>
            </a:r>
            <a:br>
              <a:rPr lang="en-US" sz="2000" dirty="0">
                <a:latin typeface="Times New Roman" panose="02020603050405020304" pitchFamily="18" charset="0"/>
                <a:cs typeface="Times New Roman" panose="02020603050405020304" pitchFamily="18" charset="0"/>
              </a:rPr>
            </a:br>
            <a:r>
              <a:rPr lang="he-IL" sz="2000" dirty="0">
                <a:latin typeface="Times New Roman" panose="02020603050405020304" pitchFamily="18" charset="0"/>
                <a:cs typeface="Times New Roman" panose="02020603050405020304" pitchFamily="18" charset="0"/>
              </a:rPr>
              <a:t>באשר היא נועדה להבטיח לחברי המוסד המחוקק של המדינה </a:t>
            </a:r>
            <a:br>
              <a:rPr lang="en-US" sz="2000" dirty="0">
                <a:latin typeface="Times New Roman" panose="02020603050405020304" pitchFamily="18" charset="0"/>
                <a:cs typeface="Times New Roman" panose="02020603050405020304" pitchFamily="18" charset="0"/>
              </a:rPr>
            </a:br>
            <a:r>
              <a:rPr lang="he-IL" sz="2000" dirty="0">
                <a:latin typeface="Times New Roman" panose="02020603050405020304" pitchFamily="18" charset="0"/>
                <a:cs typeface="Times New Roman" panose="02020603050405020304" pitchFamily="18" charset="0"/>
              </a:rPr>
              <a:t>את חופש הדעה, הביטוי </a:t>
            </a:r>
            <a:r>
              <a:rPr lang="he-IL" sz="2000" dirty="0" err="1">
                <a:latin typeface="Times New Roman" panose="02020603050405020304" pitchFamily="18" charset="0"/>
                <a:cs typeface="Times New Roman" panose="02020603050405020304" pitchFamily="18" charset="0"/>
              </a:rPr>
              <a:t>והויכוח</a:t>
            </a:r>
            <a:r>
              <a:rPr lang="he-IL" sz="2000" dirty="0">
                <a:latin typeface="Times New Roman" panose="02020603050405020304" pitchFamily="18" charset="0"/>
                <a:cs typeface="Times New Roman" panose="02020603050405020304" pitchFamily="18" charset="0"/>
              </a:rPr>
              <a:t>, למען יוכלו למלא את תפקידם, </a:t>
            </a:r>
            <a:br>
              <a:rPr lang="en-US" sz="2000" dirty="0">
                <a:latin typeface="Times New Roman" panose="02020603050405020304" pitchFamily="18" charset="0"/>
                <a:cs typeface="Times New Roman" panose="02020603050405020304" pitchFamily="18" charset="0"/>
              </a:rPr>
            </a:br>
            <a:r>
              <a:rPr lang="he-IL" sz="2000" dirty="0">
                <a:latin typeface="Times New Roman" panose="02020603050405020304" pitchFamily="18" charset="0"/>
                <a:cs typeface="Times New Roman" panose="02020603050405020304" pitchFamily="18" charset="0"/>
              </a:rPr>
              <a:t>בתורת שכאלה, ללא הרגשת מורא ופחד ובלי שיחששו, פן יהא עליהם לתת את הדין על כך לאדם או לרשות כלשהם; </a:t>
            </a:r>
          </a:p>
        </p:txBody>
      </p:sp>
      <p:sp>
        <p:nvSpPr>
          <p:cNvPr id="5" name="מציין מיקום של תאריך 4">
            <a:extLst>
              <a:ext uri="{FF2B5EF4-FFF2-40B4-BE49-F238E27FC236}">
                <a16:creationId xmlns:a16="http://schemas.microsoft.com/office/drawing/2014/main" id="{9EEC2059-F42A-46F9-A46E-7931E29F2EAF}"/>
              </a:ext>
            </a:extLst>
          </p:cNvPr>
          <p:cNvSpPr>
            <a:spLocks noGrp="1"/>
          </p:cNvSpPr>
          <p:nvPr>
            <p:ph type="dt" sz="half" idx="10"/>
          </p:nvPr>
        </p:nvSpPr>
        <p:spPr/>
        <p:txBody>
          <a:bodyPr/>
          <a:lstStyle/>
          <a:p>
            <a:fld id="{CD4573B3-D906-4FF8-AA6D-2D5CB92D5B21}" type="datetime8">
              <a:rPr lang="he-IL" smtClean="0"/>
              <a:t>09 מרץ 23</a:t>
            </a:fld>
            <a:endParaRPr lang="he-IL"/>
          </a:p>
        </p:txBody>
      </p:sp>
      <p:sp>
        <p:nvSpPr>
          <p:cNvPr id="4" name="מציין מיקום של כותרת תחתונה 3">
            <a:extLst>
              <a:ext uri="{FF2B5EF4-FFF2-40B4-BE49-F238E27FC236}">
                <a16:creationId xmlns:a16="http://schemas.microsoft.com/office/drawing/2014/main" id="{23133422-60D9-4C0A-B490-AF7F1E02A44E}"/>
              </a:ext>
            </a:extLst>
          </p:cNvPr>
          <p:cNvSpPr>
            <a:spLocks noGrp="1"/>
          </p:cNvSpPr>
          <p:nvPr>
            <p:ph type="ftr" sz="quarter" idx="11"/>
          </p:nvPr>
        </p:nvSpPr>
        <p:spPr/>
        <p:txBody>
          <a:bodyPr/>
          <a:lstStyle/>
          <a:p>
            <a:r>
              <a:rPr lang="he-IL"/>
              <a:t>ביטול המשמעת בכנסת</a:t>
            </a:r>
          </a:p>
        </p:txBody>
      </p:sp>
      <p:sp>
        <p:nvSpPr>
          <p:cNvPr id="9" name="TextBox 8">
            <a:extLst>
              <a:ext uri="{FF2B5EF4-FFF2-40B4-BE49-F238E27FC236}">
                <a16:creationId xmlns:a16="http://schemas.microsoft.com/office/drawing/2014/main" id="{C0741A32-5083-4006-9793-F588490BC245}"/>
              </a:ext>
            </a:extLst>
          </p:cNvPr>
          <p:cNvSpPr txBox="1"/>
          <p:nvPr/>
        </p:nvSpPr>
        <p:spPr>
          <a:xfrm>
            <a:off x="866072" y="3362678"/>
            <a:ext cx="7716512" cy="707886"/>
          </a:xfrm>
          <a:prstGeom prst="rect">
            <a:avLst/>
          </a:prstGeom>
          <a:noFill/>
        </p:spPr>
        <p:txBody>
          <a:bodyPr wrap="square" rtlCol="1">
            <a:spAutoFit/>
          </a:bodyPr>
          <a:lstStyle/>
          <a:p>
            <a:r>
              <a:rPr lang="he-IL" sz="2000" b="1" dirty="0">
                <a:latin typeface="Times New Roman" panose="02020603050405020304" pitchFamily="18" charset="0"/>
                <a:cs typeface="Times New Roman" panose="02020603050405020304" pitchFamily="18" charset="0"/>
              </a:rPr>
              <a:t>כי לכל העם אינטרס חיוני מובהק בהמחשת הזכות הזאת, </a:t>
            </a:r>
            <a:br>
              <a:rPr lang="he-IL" sz="2000" b="1" dirty="0">
                <a:latin typeface="Times New Roman" panose="02020603050405020304" pitchFamily="18" charset="0"/>
                <a:cs typeface="Times New Roman" panose="02020603050405020304" pitchFamily="18" charset="0"/>
              </a:rPr>
            </a:br>
            <a:r>
              <a:rPr lang="he-IL" sz="2000" b="1" dirty="0">
                <a:latin typeface="Times New Roman" panose="02020603050405020304" pitchFamily="18" charset="0"/>
                <a:cs typeface="Times New Roman" panose="02020603050405020304" pitchFamily="18" charset="0"/>
              </a:rPr>
              <a:t>לבל תיפגע פגיעה קטנה או גדולה על ידי מאן-דהוא;</a:t>
            </a:r>
          </a:p>
        </p:txBody>
      </p:sp>
      <p:sp>
        <p:nvSpPr>
          <p:cNvPr id="11" name="TextBox 10">
            <a:extLst>
              <a:ext uri="{FF2B5EF4-FFF2-40B4-BE49-F238E27FC236}">
                <a16:creationId xmlns:a16="http://schemas.microsoft.com/office/drawing/2014/main" id="{339EACEF-8191-4839-A80D-CAF2AFA1EE2A}"/>
              </a:ext>
            </a:extLst>
          </p:cNvPr>
          <p:cNvSpPr txBox="1"/>
          <p:nvPr/>
        </p:nvSpPr>
        <p:spPr>
          <a:xfrm>
            <a:off x="744490" y="4346636"/>
            <a:ext cx="7789487" cy="830997"/>
          </a:xfrm>
          <a:prstGeom prst="rect">
            <a:avLst/>
          </a:prstGeom>
          <a:noFill/>
        </p:spPr>
        <p:txBody>
          <a:bodyPr wrap="square" rtlCol="1">
            <a:spAutoFit/>
          </a:bodyPr>
          <a:lstStyle/>
          <a:p>
            <a:r>
              <a:rPr lang="he-IL" sz="2400" b="1" dirty="0">
                <a:solidFill>
                  <a:srgbClr val="FF0000"/>
                </a:solidFill>
                <a:latin typeface="Times New Roman" panose="02020603050405020304" pitchFamily="18" charset="0"/>
                <a:cs typeface="Times New Roman" panose="02020603050405020304" pitchFamily="18" charset="0"/>
              </a:rPr>
              <a:t>ושבלעדיה לא ייתכן דבר התקיימותו היעילה של התהליך </a:t>
            </a:r>
            <a:br>
              <a:rPr lang="he-IL" sz="2400" b="1" dirty="0">
                <a:solidFill>
                  <a:srgbClr val="FF0000"/>
                </a:solidFill>
                <a:latin typeface="Times New Roman" panose="02020603050405020304" pitchFamily="18" charset="0"/>
                <a:cs typeface="Times New Roman" panose="02020603050405020304" pitchFamily="18" charset="0"/>
              </a:rPr>
            </a:br>
            <a:r>
              <a:rPr lang="he-IL" sz="2400" b="1" dirty="0">
                <a:solidFill>
                  <a:srgbClr val="FF0000"/>
                </a:solidFill>
                <a:latin typeface="Times New Roman" panose="02020603050405020304" pitchFamily="18" charset="0"/>
                <a:cs typeface="Times New Roman" panose="02020603050405020304" pitchFamily="18" charset="0"/>
              </a:rPr>
              <a:t>הדמוקרטי והוא יתרוקן מערכו".</a:t>
            </a:r>
            <a:endParaRPr lang="he-IL" dirty="0">
              <a:solidFill>
                <a:srgbClr val="FF0000"/>
              </a:solidFill>
            </a:endParaRPr>
          </a:p>
        </p:txBody>
      </p:sp>
    </p:spTree>
    <p:extLst>
      <p:ext uri="{BB962C8B-B14F-4D97-AF65-F5344CB8AC3E}">
        <p14:creationId xmlns:p14="http://schemas.microsoft.com/office/powerpoint/2010/main" val="4037301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1000" fill="hold"/>
                                        <p:tgtEl>
                                          <p:spTgt spid="11"/>
                                        </p:tgtEl>
                                        <p:attrNameLst>
                                          <p:attrName>ppt_w</p:attrName>
                                        </p:attrNameLst>
                                      </p:cBhvr>
                                      <p:tavLst>
                                        <p:tav tm="0">
                                          <p:val>
                                            <p:fltVal val="0"/>
                                          </p:val>
                                        </p:tav>
                                        <p:tav tm="100000">
                                          <p:val>
                                            <p:strVal val="#ppt_w"/>
                                          </p:val>
                                        </p:tav>
                                      </p:tavLst>
                                    </p:anim>
                                    <p:anim calcmode="lin" valueType="num">
                                      <p:cBhvr>
                                        <p:cTn id="22" dur="1000" fill="hold"/>
                                        <p:tgtEl>
                                          <p:spTgt spid="11"/>
                                        </p:tgtEl>
                                        <p:attrNameLst>
                                          <p:attrName>ppt_h</p:attrName>
                                        </p:attrNameLst>
                                      </p:cBhvr>
                                      <p:tavLst>
                                        <p:tav tm="0">
                                          <p:val>
                                            <p:fltVal val="0"/>
                                          </p:val>
                                        </p:tav>
                                        <p:tav tm="100000">
                                          <p:val>
                                            <p:strVal val="#ppt_h"/>
                                          </p:val>
                                        </p:tav>
                                      </p:tavLst>
                                    </p:anim>
                                    <p:anim calcmode="lin" valueType="num">
                                      <p:cBhvr>
                                        <p:cTn id="23" dur="1000" fill="hold"/>
                                        <p:tgtEl>
                                          <p:spTgt spid="11"/>
                                        </p:tgtEl>
                                        <p:attrNameLst>
                                          <p:attrName>style.rotation</p:attrName>
                                        </p:attrNameLst>
                                      </p:cBhvr>
                                      <p:tavLst>
                                        <p:tav tm="0">
                                          <p:val>
                                            <p:fltVal val="90"/>
                                          </p:val>
                                        </p:tav>
                                        <p:tav tm="100000">
                                          <p:val>
                                            <p:fltVal val="0"/>
                                          </p:val>
                                        </p:tav>
                                      </p:tavLst>
                                    </p:anim>
                                    <p:animEffect transition="in" filter="fade">
                                      <p:cBhvr>
                                        <p:cTn id="24" dur="1000"/>
                                        <p:tgtEl>
                                          <p:spTgt spid="11"/>
                                        </p:tgtEl>
                                      </p:cBhvr>
                                    </p:animEffect>
                                  </p:childTnLst>
                                </p:cTn>
                              </p:par>
                            </p:childTnLst>
                          </p:cTn>
                        </p:par>
                        <p:par>
                          <p:cTn id="25" fill="hold">
                            <p:stCondLst>
                              <p:cond delay="1000"/>
                            </p:stCondLst>
                            <p:childTnLst>
                              <p:par>
                                <p:cTn id="26" presetID="26" presetClass="emph" presetSubtype="0" fill="hold" grpId="1" nodeType="afterEffect">
                                  <p:stCondLst>
                                    <p:cond delay="0"/>
                                  </p:stCondLst>
                                  <p:childTnLst>
                                    <p:animEffect transition="out" filter="fade">
                                      <p:cBhvr>
                                        <p:cTn id="27" dur="500" tmFilter="0, 0; .2, .5; .8, .5; 1, 0"/>
                                        <p:tgtEl>
                                          <p:spTgt spid="11"/>
                                        </p:tgtEl>
                                      </p:cBhvr>
                                    </p:animEffect>
                                    <p:animScale>
                                      <p:cBhvr>
                                        <p:cTn id="28" dur="250" autoRev="1" fill="hold"/>
                                        <p:tgtEl>
                                          <p:spTgt spid="11"/>
                                        </p:tgtEl>
                                      </p:cBhvr>
                                      <p:by x="105000" y="105000"/>
                                    </p:animScale>
                                  </p:childTnLst>
                                </p:cTn>
                              </p:par>
                            </p:childTnLst>
                          </p:cTn>
                        </p:par>
                        <p:par>
                          <p:cTn id="29" fill="hold">
                            <p:stCondLst>
                              <p:cond delay="1500"/>
                            </p:stCondLst>
                            <p:childTnLst>
                              <p:par>
                                <p:cTn id="30" presetID="26" presetClass="emph" presetSubtype="0" fill="hold" grpId="2" nodeType="afterEffect">
                                  <p:stCondLst>
                                    <p:cond delay="0"/>
                                  </p:stCondLst>
                                  <p:childTnLst>
                                    <p:animEffect transition="out" filter="fade">
                                      <p:cBhvr>
                                        <p:cTn id="31" dur="500" tmFilter="0, 0; .2, .5; .8, .5; 1, 0"/>
                                        <p:tgtEl>
                                          <p:spTgt spid="11"/>
                                        </p:tgtEl>
                                      </p:cBhvr>
                                    </p:animEffect>
                                    <p:animScale>
                                      <p:cBhvr>
                                        <p:cTn id="32" dur="250" autoRev="1" fill="hold"/>
                                        <p:tgtEl>
                                          <p:spTgt spid="11"/>
                                        </p:tgtEl>
                                      </p:cBhvr>
                                      <p:by x="105000" y="105000"/>
                                    </p:animScale>
                                  </p:childTnLst>
                                </p:cTn>
                              </p:par>
                            </p:childTnLst>
                          </p:cTn>
                        </p:par>
                        <p:par>
                          <p:cTn id="33" fill="hold">
                            <p:stCondLst>
                              <p:cond delay="2000"/>
                            </p:stCondLst>
                            <p:childTnLst>
                              <p:par>
                                <p:cTn id="34" presetID="26" presetClass="emph" presetSubtype="0" fill="hold" grpId="3" nodeType="afterEffect">
                                  <p:stCondLst>
                                    <p:cond delay="0"/>
                                  </p:stCondLst>
                                  <p:childTnLst>
                                    <p:animEffect transition="out" filter="fade">
                                      <p:cBhvr>
                                        <p:cTn id="35" dur="500" tmFilter="0, 0; .2, .5; .8, .5; 1, 0"/>
                                        <p:tgtEl>
                                          <p:spTgt spid="11"/>
                                        </p:tgtEl>
                                      </p:cBhvr>
                                    </p:animEffect>
                                    <p:animScale>
                                      <p:cBhvr>
                                        <p:cTn id="36" dur="250" autoRev="1" fill="hold"/>
                                        <p:tgtEl>
                                          <p:spTgt spid="1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9" grpId="0"/>
      <p:bldP spid="11" grpId="0"/>
      <p:bldP spid="11" grpId="1"/>
      <p:bldP spid="11" grpId="2"/>
      <p:bldP spid="11" grpId="3"/>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6945C2-4876-4D80-AB6E-1A05DFE604BC}"/>
              </a:ext>
            </a:extLst>
          </p:cNvPr>
          <p:cNvSpPr txBox="1"/>
          <p:nvPr/>
        </p:nvSpPr>
        <p:spPr>
          <a:xfrm>
            <a:off x="1792754" y="1616326"/>
            <a:ext cx="5824083" cy="369332"/>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r>
              <a:rPr lang="he-IL">
                <a:latin typeface="Segoe UI"/>
                <a:cs typeface="Calibri"/>
              </a:rPr>
              <a:t>​</a:t>
            </a:r>
            <a:endParaRPr lang="he-IL">
              <a:latin typeface="Calibri"/>
              <a:cs typeface="Calibri"/>
            </a:endParaRPr>
          </a:p>
        </p:txBody>
      </p:sp>
      <p:sp>
        <p:nvSpPr>
          <p:cNvPr id="4" name="מציין מיקום של תאריך 3">
            <a:extLst>
              <a:ext uri="{FF2B5EF4-FFF2-40B4-BE49-F238E27FC236}">
                <a16:creationId xmlns:a16="http://schemas.microsoft.com/office/drawing/2014/main" id="{6E61BDAD-84B3-49B8-88C5-81534C678751}"/>
              </a:ext>
            </a:extLst>
          </p:cNvPr>
          <p:cNvSpPr>
            <a:spLocks noGrp="1"/>
          </p:cNvSpPr>
          <p:nvPr>
            <p:ph type="dt" sz="half" idx="4294967295"/>
          </p:nvPr>
        </p:nvSpPr>
        <p:spPr>
          <a:xfrm>
            <a:off x="7371761" y="6135809"/>
            <a:ext cx="1167019" cy="369451"/>
          </a:xfrm>
        </p:spPr>
        <p:txBody>
          <a:bodyPr/>
          <a:lstStyle/>
          <a:p>
            <a:fld id="{260E7B57-B029-47BA-9420-5BAA8E6F97FB}"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C290F4FE-B7BC-479C-93C6-6745DA025437}"/>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C7A781BF-F022-4FD0-87CF-35C92B0A49D2}"/>
              </a:ext>
            </a:extLst>
          </p:cNvPr>
          <p:cNvSpPr>
            <a:spLocks noGrp="1"/>
          </p:cNvSpPr>
          <p:nvPr>
            <p:ph type="sldNum" sz="quarter" idx="12"/>
          </p:nvPr>
        </p:nvSpPr>
        <p:spPr/>
        <p:txBody>
          <a:bodyPr/>
          <a:lstStyle/>
          <a:p>
            <a:fld id="{199E282D-D310-42D8-B8FF-78ED45A44D81}" type="slidenum">
              <a:rPr lang="he-IL" smtClean="0"/>
              <a:t>19</a:t>
            </a:fld>
            <a:endParaRPr lang="he-IL"/>
          </a:p>
        </p:txBody>
      </p:sp>
      <p:sp>
        <p:nvSpPr>
          <p:cNvPr id="7" name="TextBox 6">
            <a:extLst>
              <a:ext uri="{FF2B5EF4-FFF2-40B4-BE49-F238E27FC236}">
                <a16:creationId xmlns:a16="http://schemas.microsoft.com/office/drawing/2014/main" id="{8C6B2F98-1B65-4608-B1C2-C77B9F63F783}"/>
              </a:ext>
            </a:extLst>
          </p:cNvPr>
          <p:cNvSpPr txBox="1"/>
          <p:nvPr/>
        </p:nvSpPr>
        <p:spPr>
          <a:xfrm>
            <a:off x="848412" y="410065"/>
            <a:ext cx="7447175" cy="461665"/>
          </a:xfrm>
          <a:prstGeom prst="rect">
            <a:avLst/>
          </a:prstGeom>
          <a:noFill/>
        </p:spPr>
        <p:txBody>
          <a:bodyPr wrap="square" rtlCol="1">
            <a:spAutoFit/>
          </a:bodyPr>
          <a:lstStyle/>
          <a:p>
            <a:pPr algn="ctr"/>
            <a:r>
              <a:rPr lang="he-IL" sz="2400" b="1" u="sng">
                <a:latin typeface="Times New Roman" panose="02020603050405020304" pitchFamily="18" charset="0"/>
                <a:cs typeface="Times New Roman" panose="02020603050405020304" pitchFamily="18" charset="0"/>
              </a:rPr>
              <a:t>טענות ותשובות</a:t>
            </a:r>
            <a:endParaRPr lang="he-IL"/>
          </a:p>
        </p:txBody>
      </p:sp>
      <p:sp>
        <p:nvSpPr>
          <p:cNvPr id="9" name="TextBox 8">
            <a:extLst>
              <a:ext uri="{FF2B5EF4-FFF2-40B4-BE49-F238E27FC236}">
                <a16:creationId xmlns:a16="http://schemas.microsoft.com/office/drawing/2014/main" id="{36BC69C9-B696-4F65-A0B6-2ECEF1400901}"/>
              </a:ext>
            </a:extLst>
          </p:cNvPr>
          <p:cNvSpPr txBox="1"/>
          <p:nvPr/>
        </p:nvSpPr>
        <p:spPr>
          <a:xfrm>
            <a:off x="952108" y="969995"/>
            <a:ext cx="7418894" cy="400110"/>
          </a:xfrm>
          <a:prstGeom prst="rect">
            <a:avLst/>
          </a:prstGeom>
          <a:noFill/>
        </p:spPr>
        <p:txBody>
          <a:bodyPr wrap="square" rtlCol="1">
            <a:spAutoFit/>
          </a:bodyPr>
          <a:lstStyle/>
          <a:p>
            <a:r>
              <a:rPr lang="he-IL" sz="2000" u="sng" dirty="0">
                <a:latin typeface="Times New Roman" panose="02020603050405020304" pitchFamily="18" charset="0"/>
                <a:cs typeface="Times New Roman" panose="02020603050405020304" pitchFamily="18" charset="0"/>
              </a:rPr>
              <a:t>טענה:</a:t>
            </a:r>
            <a:r>
              <a:rPr lang="he-IL" sz="2000" dirty="0">
                <a:latin typeface="Times New Roman" panose="02020603050405020304" pitchFamily="18" charset="0"/>
                <a:cs typeface="Times New Roman" panose="02020603050405020304" pitchFamily="18" charset="0"/>
              </a:rPr>
              <a:t> הסמכות והרשות להטיל עיצומים על חברי הכנסת מבוססות על תקנון הכנסת.</a:t>
            </a:r>
          </a:p>
        </p:txBody>
      </p:sp>
      <p:sp>
        <p:nvSpPr>
          <p:cNvPr id="10" name="TextBox 9">
            <a:extLst>
              <a:ext uri="{FF2B5EF4-FFF2-40B4-BE49-F238E27FC236}">
                <a16:creationId xmlns:a16="http://schemas.microsoft.com/office/drawing/2014/main" id="{DBC6D791-6A14-4DED-8773-716A56053557}"/>
              </a:ext>
            </a:extLst>
          </p:cNvPr>
          <p:cNvSpPr txBox="1"/>
          <p:nvPr/>
        </p:nvSpPr>
        <p:spPr>
          <a:xfrm>
            <a:off x="511228" y="1589844"/>
            <a:ext cx="7886697" cy="707886"/>
          </a:xfrm>
          <a:prstGeom prst="rect">
            <a:avLst/>
          </a:prstGeom>
          <a:noFill/>
        </p:spPr>
        <p:txBody>
          <a:bodyPr wrap="square" rtlCol="1">
            <a:spAutoFit/>
          </a:bodyPr>
          <a:lstStyle/>
          <a:p>
            <a:r>
              <a:rPr lang="he-IL" sz="2000" b="1" u="sng">
                <a:latin typeface="Times New Roman" panose="02020603050405020304" pitchFamily="18" charset="0"/>
                <a:cs typeface="Times New Roman" panose="02020603050405020304" pitchFamily="18" charset="0"/>
              </a:rPr>
              <a:t>תשובה:</a:t>
            </a:r>
            <a:r>
              <a:rPr lang="he-IL" sz="2000" b="1">
                <a:latin typeface="Times New Roman" panose="02020603050405020304" pitchFamily="18" charset="0"/>
                <a:cs typeface="Times New Roman" panose="02020603050405020304" pitchFamily="18" charset="0"/>
              </a:rPr>
              <a:t> שימוש בהוראות התקנון כדי להעניש ח"כים הוא שימוש לרעה בסמכות, </a:t>
            </a:r>
            <a:br>
              <a:rPr lang="en-US" sz="2000" b="1">
                <a:latin typeface="Times New Roman" panose="02020603050405020304" pitchFamily="18" charset="0"/>
                <a:cs typeface="Times New Roman" panose="02020603050405020304" pitchFamily="18" charset="0"/>
              </a:rPr>
            </a:br>
            <a:r>
              <a:rPr lang="he-IL" sz="2000" b="1">
                <a:latin typeface="Times New Roman" panose="02020603050405020304" pitchFamily="18" charset="0"/>
                <a:cs typeface="Times New Roman" panose="02020603050405020304" pitchFamily="18" charset="0"/>
              </a:rPr>
              <a:t>שניתנה לצורך הסדרת דיון הוגן ויעיל בכנסת.  </a:t>
            </a:r>
          </a:p>
        </p:txBody>
      </p:sp>
      <p:sp>
        <p:nvSpPr>
          <p:cNvPr id="11" name="TextBox 10">
            <a:extLst>
              <a:ext uri="{FF2B5EF4-FFF2-40B4-BE49-F238E27FC236}">
                <a16:creationId xmlns:a16="http://schemas.microsoft.com/office/drawing/2014/main" id="{EC916386-1891-4AE3-8265-10F78DB843AD}"/>
              </a:ext>
            </a:extLst>
          </p:cNvPr>
          <p:cNvSpPr txBox="1"/>
          <p:nvPr/>
        </p:nvSpPr>
        <p:spPr>
          <a:xfrm>
            <a:off x="704064" y="4344826"/>
            <a:ext cx="7666938" cy="1631216"/>
          </a:xfrm>
          <a:prstGeom prst="rect">
            <a:avLst/>
          </a:prstGeom>
          <a:noFill/>
        </p:spPr>
        <p:txBody>
          <a:bodyPr wrap="square" rtlCol="1">
            <a:spAutoFit/>
          </a:bodyPr>
          <a:lstStyle/>
          <a:p>
            <a:pPr fontAlgn="base"/>
            <a:r>
              <a:rPr lang="he-IL" sz="2000" b="1" u="sng" dirty="0">
                <a:latin typeface="Times New Roman" panose="02020603050405020304" pitchFamily="18" charset="0"/>
                <a:cs typeface="Times New Roman" panose="02020603050405020304" pitchFamily="18" charset="0"/>
              </a:rPr>
              <a:t>תשובה:</a:t>
            </a:r>
            <a:r>
              <a:rPr lang="he-IL" sz="2000" b="1" dirty="0">
                <a:latin typeface="Times New Roman" panose="02020603050405020304" pitchFamily="18" charset="0"/>
                <a:cs typeface="Times New Roman" panose="02020603050405020304" pitchFamily="18" charset="0"/>
              </a:rPr>
              <a:t> להערכתי, בג"ץ לא נדרש לפסוק בעתירה ישירה בעניין סוגיית החוקיות הבסיסית של המשמעת על רקע החסינות, והוא מעדיף לא ליזום מחלוקות ודיונים. </a:t>
            </a:r>
            <a:br>
              <a:rPr lang="en-US" sz="2000" b="1" dirty="0">
                <a:latin typeface="Times New Roman" panose="02020603050405020304" pitchFamily="18" charset="0"/>
                <a:cs typeface="Times New Roman" panose="02020603050405020304" pitchFamily="18" charset="0"/>
              </a:rPr>
            </a:br>
            <a:r>
              <a:rPr lang="he-IL" sz="2000" b="1" dirty="0">
                <a:latin typeface="Times New Roman" panose="02020603050405020304" pitchFamily="18" charset="0"/>
                <a:cs typeface="Times New Roman" panose="02020603050405020304" pitchFamily="18" charset="0"/>
              </a:rPr>
              <a:t>ניתן לעתור לבג"ץ כדי שייקבע שהמצב המשפטי הוא לפי לשון החוק ורוחו, ולא נדרש שינוי חקיקה כדי לבטל את המשמעת.  </a:t>
            </a:r>
          </a:p>
          <a:p>
            <a:endParaRPr lang="he-IL" sz="2000" b="1" dirty="0">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EC8C8635-4DE8-47F5-A26A-55D9074457C7}"/>
              </a:ext>
            </a:extLst>
          </p:cNvPr>
          <p:cNvSpPr txBox="1"/>
          <p:nvPr/>
        </p:nvSpPr>
        <p:spPr>
          <a:xfrm>
            <a:off x="1993607" y="2433007"/>
            <a:ext cx="6404318" cy="400110"/>
          </a:xfrm>
          <a:prstGeom prst="rect">
            <a:avLst/>
          </a:prstGeom>
          <a:noFill/>
        </p:spPr>
        <p:txBody>
          <a:bodyPr wrap="none" rtlCol="1">
            <a:spAutoFit/>
          </a:bodyPr>
          <a:lstStyle/>
          <a:p>
            <a:r>
              <a:rPr lang="he-IL" sz="2000" u="sng" dirty="0">
                <a:latin typeface="Times New Roman" panose="02020603050405020304" pitchFamily="18" charset="0"/>
                <a:cs typeface="Times New Roman" panose="02020603050405020304" pitchFamily="18" charset="0"/>
              </a:rPr>
              <a:t>טענה:</a:t>
            </a:r>
            <a:r>
              <a:rPr lang="he-IL" sz="2000" dirty="0">
                <a:latin typeface="Times New Roman" panose="02020603050405020304" pitchFamily="18" charset="0"/>
                <a:cs typeface="Times New Roman" panose="02020603050405020304" pitchFamily="18" charset="0"/>
              </a:rPr>
              <a:t> משמעת מקובלת בכל העולם וכך נהוג בישראל מאז הקמת המדינה.</a:t>
            </a:r>
          </a:p>
        </p:txBody>
      </p:sp>
      <p:sp>
        <p:nvSpPr>
          <p:cNvPr id="14" name="TextBox 13">
            <a:extLst>
              <a:ext uri="{FF2B5EF4-FFF2-40B4-BE49-F238E27FC236}">
                <a16:creationId xmlns:a16="http://schemas.microsoft.com/office/drawing/2014/main" id="{1162543C-DD88-43FD-BB5C-325066D00274}"/>
              </a:ext>
            </a:extLst>
          </p:cNvPr>
          <p:cNvSpPr txBox="1"/>
          <p:nvPr/>
        </p:nvSpPr>
        <p:spPr>
          <a:xfrm>
            <a:off x="952108" y="2918826"/>
            <a:ext cx="7418894" cy="1015663"/>
          </a:xfrm>
          <a:prstGeom prst="rect">
            <a:avLst/>
          </a:prstGeom>
          <a:noFill/>
        </p:spPr>
        <p:txBody>
          <a:bodyPr wrap="square" rtlCol="1">
            <a:spAutoFit/>
          </a:bodyPr>
          <a:lstStyle/>
          <a:p>
            <a:pPr fontAlgn="base"/>
            <a:r>
              <a:rPr lang="he-IL" sz="2000" b="1" u="sng" dirty="0">
                <a:latin typeface="Times New Roman" panose="02020603050405020304" pitchFamily="18" charset="0"/>
                <a:cs typeface="Times New Roman" panose="02020603050405020304" pitchFamily="18" charset="0"/>
              </a:rPr>
              <a:t>תשובה:</a:t>
            </a:r>
            <a:r>
              <a:rPr lang="he-IL" sz="2000" b="1" dirty="0">
                <a:latin typeface="Times New Roman" panose="02020603050405020304" pitchFamily="18" charset="0"/>
                <a:cs typeface="Times New Roman" panose="02020603050405020304" pitchFamily="18" charset="0"/>
              </a:rPr>
              <a:t> קיימים קשיים משמעותיים במשטרים דמוקרטיים בארץ ובעולם. </a:t>
            </a:r>
            <a:br>
              <a:rPr lang="en-US" sz="2000" b="1" dirty="0">
                <a:latin typeface="Times New Roman" panose="02020603050405020304" pitchFamily="18" charset="0"/>
                <a:cs typeface="Times New Roman" panose="02020603050405020304" pitchFamily="18" charset="0"/>
              </a:rPr>
            </a:br>
            <a:r>
              <a:rPr lang="he-IL" sz="2000" b="1" dirty="0">
                <a:latin typeface="Times New Roman" panose="02020603050405020304" pitchFamily="18" charset="0"/>
                <a:cs typeface="Times New Roman" panose="02020603050405020304" pitchFamily="18" charset="0"/>
              </a:rPr>
              <a:t>מותר וחייבים לתקן. כמו כן, בקנדה יש דמוקרטיה פרלמנטרית, ולעיתים הממשלה לא נסמכת על רוב או קואליציה.</a:t>
            </a:r>
          </a:p>
        </p:txBody>
      </p:sp>
      <p:sp>
        <p:nvSpPr>
          <p:cNvPr id="15" name="TextBox 14">
            <a:extLst>
              <a:ext uri="{FF2B5EF4-FFF2-40B4-BE49-F238E27FC236}">
                <a16:creationId xmlns:a16="http://schemas.microsoft.com/office/drawing/2014/main" id="{AE3E69EC-97EB-4F0E-B2DF-D71CDEC8D960}"/>
              </a:ext>
            </a:extLst>
          </p:cNvPr>
          <p:cNvSpPr txBox="1"/>
          <p:nvPr/>
        </p:nvSpPr>
        <p:spPr>
          <a:xfrm>
            <a:off x="235691" y="3859007"/>
            <a:ext cx="8135311" cy="400110"/>
          </a:xfrm>
          <a:prstGeom prst="rect">
            <a:avLst/>
          </a:prstGeom>
          <a:noFill/>
        </p:spPr>
        <p:txBody>
          <a:bodyPr wrap="square" rtlCol="1">
            <a:spAutoFit/>
          </a:bodyPr>
          <a:lstStyle/>
          <a:p>
            <a:r>
              <a:rPr lang="he-IL" sz="2000" u="sng" dirty="0">
                <a:latin typeface="Times New Roman" panose="02020603050405020304" pitchFamily="18" charset="0"/>
                <a:cs typeface="Times New Roman" panose="02020603050405020304" pitchFamily="18" charset="0"/>
              </a:rPr>
              <a:t>טענה:</a:t>
            </a:r>
            <a:r>
              <a:rPr lang="he-IL" sz="2000" dirty="0">
                <a:latin typeface="Times New Roman" panose="02020603050405020304" pitchFamily="18" charset="0"/>
                <a:cs typeface="Times New Roman" panose="02020603050405020304" pitchFamily="18" charset="0"/>
              </a:rPr>
              <a:t> במצב המשפטי הקיים משמעת בכנסת היא לגיטימית.</a:t>
            </a:r>
            <a:endParaRPr lang="he-IL" dirty="0"/>
          </a:p>
        </p:txBody>
      </p:sp>
    </p:spTree>
    <p:extLst>
      <p:ext uri="{BB962C8B-B14F-4D97-AF65-F5344CB8AC3E}">
        <p14:creationId xmlns:p14="http://schemas.microsoft.com/office/powerpoint/2010/main" val="309236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additive="base">
                                        <p:cTn id="21" dur="500" fill="hold"/>
                                        <p:tgtEl>
                                          <p:spTgt spid="14"/>
                                        </p:tgtEl>
                                        <p:attrNameLst>
                                          <p:attrName>ppt_x</p:attrName>
                                        </p:attrNameLst>
                                      </p:cBhvr>
                                      <p:tavLst>
                                        <p:tav tm="0">
                                          <p:val>
                                            <p:strVal val="#ppt_x"/>
                                          </p:val>
                                        </p:tav>
                                        <p:tav tm="100000">
                                          <p:val>
                                            <p:strVal val="#ppt_x"/>
                                          </p:val>
                                        </p:tav>
                                      </p:tavLst>
                                    </p:anim>
                                    <p:anim calcmode="lin" valueType="num">
                                      <p:cBhvr additive="base">
                                        <p:cTn id="2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3" grpId="0"/>
      <p:bldP spid="14"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39A1EFE-ABFF-4A13-AB53-3C297D642389}"/>
              </a:ext>
            </a:extLst>
          </p:cNvPr>
          <p:cNvSpPr txBox="1"/>
          <p:nvPr/>
        </p:nvSpPr>
        <p:spPr>
          <a:xfrm>
            <a:off x="801279" y="664208"/>
            <a:ext cx="7541442" cy="5386090"/>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pPr algn="ctr"/>
            <a:r>
              <a:rPr lang="he-IL" sz="2400" b="1" u="sng" dirty="0">
                <a:latin typeface="David" panose="020E0502060401010101" pitchFamily="34" charset="-79"/>
                <a:cs typeface="Times New Roman" panose="02020603050405020304" pitchFamily="18" charset="0"/>
              </a:rPr>
              <a:t>תמצית הדיון</a:t>
            </a:r>
          </a:p>
          <a:p>
            <a:r>
              <a:rPr lang="he-IL" sz="2000" u="sng" dirty="0">
                <a:latin typeface="David" panose="020E0502060401010101" pitchFamily="34" charset="-79"/>
                <a:cs typeface="Times New Roman" panose="02020603050405020304" pitchFamily="18" charset="0"/>
              </a:rPr>
              <a:t>הבעיות</a:t>
            </a:r>
          </a:p>
          <a:p>
            <a:endParaRPr lang="he-IL" sz="2000" dirty="0">
              <a:latin typeface="David" panose="020E0502060401010101" pitchFamily="34" charset="-79"/>
              <a:cs typeface="Times New Roman" panose="02020603050405020304" pitchFamily="18" charset="0"/>
            </a:endParaRPr>
          </a:p>
          <a:p>
            <a:pPr marL="457200" indent="-457200">
              <a:buFont typeface="+mj-lt"/>
              <a:buAutoNum type="arabicPeriod"/>
            </a:pPr>
            <a:r>
              <a:rPr lang="he-IL" sz="2000" dirty="0">
                <a:latin typeface="David" panose="020E0502060401010101" pitchFamily="34" charset="-79"/>
                <a:cs typeface="Times New Roman" panose="02020603050405020304" pitchFamily="18" charset="0"/>
              </a:rPr>
              <a:t>אין הפרדת רשויות בין הכנסת והממשלה</a:t>
            </a:r>
          </a:p>
          <a:p>
            <a:pPr marL="457200" indent="-457200">
              <a:buFont typeface="+mj-lt"/>
              <a:buAutoNum type="arabicPeriod"/>
            </a:pPr>
            <a:r>
              <a:rPr lang="he-IL" sz="2000" dirty="0">
                <a:latin typeface="David" panose="020E0502060401010101" pitchFamily="34" charset="-79"/>
                <a:cs typeface="Times New Roman" panose="02020603050405020304" pitchFamily="18" charset="0"/>
              </a:rPr>
              <a:t>הכנסת קרובה להיות חותמת גומי של הממשלה: </a:t>
            </a:r>
            <a:br>
              <a:rPr lang="en-US" sz="2000" dirty="0">
                <a:latin typeface="David" panose="020E0502060401010101" pitchFamily="34" charset="-79"/>
                <a:cs typeface="Times New Roman" panose="02020603050405020304" pitchFamily="18" charset="0"/>
              </a:rPr>
            </a:br>
            <a:r>
              <a:rPr lang="he-IL" sz="2000" dirty="0">
                <a:latin typeface="David" panose="020E0502060401010101" pitchFamily="34" charset="-79"/>
                <a:cs typeface="Times New Roman" panose="02020603050405020304" pitchFamily="18" charset="0"/>
              </a:rPr>
              <a:t>הממשלה מחליטה על חקיקה, ולא מפוקחת על ידי הכנסת</a:t>
            </a:r>
          </a:p>
          <a:p>
            <a:pPr marL="457200" indent="-457200">
              <a:buFont typeface="+mj-lt"/>
              <a:buAutoNum type="arabicPeriod"/>
            </a:pPr>
            <a:r>
              <a:rPr lang="he-IL" sz="2000" dirty="0">
                <a:latin typeface="David" panose="020E0502060401010101" pitchFamily="34" charset="-79"/>
                <a:cs typeface="Times New Roman" panose="02020603050405020304" pitchFamily="18" charset="0"/>
              </a:rPr>
              <a:t>הממשלה והכנסת – כל אחת פוגעת ביציבות של האחרת</a:t>
            </a:r>
          </a:p>
          <a:p>
            <a:endParaRPr lang="he-IL" sz="2000" dirty="0">
              <a:latin typeface="David" panose="020E0502060401010101" pitchFamily="34" charset="-79"/>
              <a:cs typeface="Times New Roman" panose="02020603050405020304" pitchFamily="18" charset="0"/>
            </a:endParaRPr>
          </a:p>
          <a:p>
            <a:r>
              <a:rPr lang="he-IL" sz="2000" u="sng" dirty="0">
                <a:latin typeface="David" panose="020E0502060401010101" pitchFamily="34" charset="-79"/>
                <a:cs typeface="Times New Roman" panose="02020603050405020304" pitchFamily="18" charset="0"/>
              </a:rPr>
              <a:t>הפתרון</a:t>
            </a:r>
          </a:p>
          <a:p>
            <a:endParaRPr lang="he-IL" sz="2000" u="sng" dirty="0">
              <a:latin typeface="David" panose="020E0502060401010101" pitchFamily="34" charset="-79"/>
              <a:cs typeface="Times New Roman" panose="02020603050405020304" pitchFamily="18" charset="0"/>
            </a:endParaRPr>
          </a:p>
          <a:p>
            <a:pPr marL="457200" indent="-457200">
              <a:buFont typeface="+mj-lt"/>
              <a:buAutoNum type="arabicPeriod"/>
            </a:pPr>
            <a:r>
              <a:rPr lang="he-IL" sz="2000" dirty="0">
                <a:latin typeface="David" panose="020E0502060401010101" pitchFamily="34" charset="-79"/>
                <a:cs typeface="Times New Roman" panose="02020603050405020304" pitchFamily="18" charset="0"/>
              </a:rPr>
              <a:t>ביטול המשמעת הסיעתית, הקואליציונית והאופוזיציונית</a:t>
            </a:r>
          </a:p>
          <a:p>
            <a:pPr marL="457200" indent="-457200">
              <a:buFont typeface="+mj-lt"/>
              <a:buAutoNum type="arabicPeriod"/>
            </a:pPr>
            <a:r>
              <a:rPr lang="he-IL" sz="2000" dirty="0">
                <a:latin typeface="David" panose="020E0502060401010101" pitchFamily="34" charset="-79"/>
                <a:cs typeface="Times New Roman" panose="02020603050405020304" pitchFamily="18" charset="0"/>
              </a:rPr>
              <a:t>רעיון מהפכני, קשה לשכנוע אך קל ליישום</a:t>
            </a:r>
          </a:p>
          <a:p>
            <a:pPr marL="457200" indent="-457200">
              <a:buFont typeface="+mj-lt"/>
              <a:buAutoNum type="arabicPeriod"/>
            </a:pPr>
            <a:r>
              <a:rPr lang="he-IL" sz="2000" dirty="0">
                <a:latin typeface="David" panose="020E0502060401010101" pitchFamily="34" charset="-79"/>
                <a:cs typeface="Times New Roman" panose="02020603050405020304" pitchFamily="18" charset="0"/>
              </a:rPr>
              <a:t>מועיל כשלעצמו ויפתח פתח לשיפורים נוספים</a:t>
            </a:r>
          </a:p>
          <a:p>
            <a:endParaRPr lang="he-IL" sz="2000" dirty="0">
              <a:latin typeface="David" panose="020E0502060401010101" pitchFamily="34" charset="-79"/>
              <a:cs typeface="Times New Roman" panose="02020603050405020304" pitchFamily="18" charset="0"/>
            </a:endParaRPr>
          </a:p>
          <a:p>
            <a:r>
              <a:rPr lang="he-IL" sz="2000" u="sng" dirty="0">
                <a:latin typeface="David" panose="020E0502060401010101" pitchFamily="34" charset="-79"/>
                <a:cs typeface="Times New Roman" panose="02020603050405020304" pitchFamily="18" charset="0"/>
              </a:rPr>
              <a:t>דגש</a:t>
            </a:r>
          </a:p>
          <a:p>
            <a:endParaRPr lang="he-IL" sz="2000" u="sng" dirty="0">
              <a:latin typeface="David" panose="020E0502060401010101" pitchFamily="34" charset="-79"/>
              <a:cs typeface="Times New Roman" panose="02020603050405020304" pitchFamily="18" charset="0"/>
            </a:endParaRPr>
          </a:p>
          <a:p>
            <a:r>
              <a:rPr lang="he-IL" sz="2000" dirty="0">
                <a:latin typeface="David" panose="020E0502060401010101" pitchFamily="34" charset="-79"/>
                <a:cs typeface="Times New Roman" panose="02020603050405020304" pitchFamily="18" charset="0"/>
              </a:rPr>
              <a:t>הטענה היא שביטול המשמעת לא רק טוב, אלא גם </a:t>
            </a:r>
            <a:r>
              <a:rPr lang="he-IL" sz="2000" b="1" u="sng" dirty="0">
                <a:latin typeface="David" panose="020E0502060401010101" pitchFamily="34" charset="-79"/>
                <a:cs typeface="Times New Roman" panose="02020603050405020304" pitchFamily="18" charset="0"/>
              </a:rPr>
              <a:t>נדרש על פי החוק הקיים</a:t>
            </a:r>
            <a:r>
              <a:rPr lang="he-IL" sz="2000" dirty="0">
                <a:latin typeface="David" panose="020E0502060401010101" pitchFamily="34" charset="-79"/>
                <a:cs typeface="Times New Roman" panose="02020603050405020304" pitchFamily="18" charset="0"/>
              </a:rPr>
              <a:t>.</a:t>
            </a:r>
          </a:p>
        </p:txBody>
      </p:sp>
      <p:sp>
        <p:nvSpPr>
          <p:cNvPr id="4" name="מציין מיקום של תאריך 3">
            <a:extLst>
              <a:ext uri="{FF2B5EF4-FFF2-40B4-BE49-F238E27FC236}">
                <a16:creationId xmlns:a16="http://schemas.microsoft.com/office/drawing/2014/main" id="{06BC906B-6D30-4C62-A47B-1ECA61392261}"/>
              </a:ext>
            </a:extLst>
          </p:cNvPr>
          <p:cNvSpPr>
            <a:spLocks noGrp="1"/>
          </p:cNvSpPr>
          <p:nvPr>
            <p:ph type="dt" sz="half" idx="4294967295"/>
          </p:nvPr>
        </p:nvSpPr>
        <p:spPr>
          <a:xfrm>
            <a:off x="7559040" y="6193792"/>
            <a:ext cx="979740" cy="311468"/>
          </a:xfrm>
        </p:spPr>
        <p:txBody>
          <a:bodyPr/>
          <a:lstStyle/>
          <a:p>
            <a:fld id="{DF390EA7-4709-4E49-A90C-EFFD852E529C}" type="datetime8">
              <a:rPr lang="he-IL" smtClean="0">
                <a:solidFill>
                  <a:srgbClr val="0070C0"/>
                </a:solidFill>
              </a:rPr>
              <a:t>09 מרץ 23</a:t>
            </a:fld>
            <a:endParaRPr lang="he-IL">
              <a:solidFill>
                <a:srgbClr val="0070C0"/>
              </a:solidFill>
            </a:endParaRPr>
          </a:p>
        </p:txBody>
      </p:sp>
      <p:sp>
        <p:nvSpPr>
          <p:cNvPr id="3" name="מציין מיקום של כותרת תחתונה 2">
            <a:extLst>
              <a:ext uri="{FF2B5EF4-FFF2-40B4-BE49-F238E27FC236}">
                <a16:creationId xmlns:a16="http://schemas.microsoft.com/office/drawing/2014/main" id="{8E3F6E51-2B56-4EFF-B9F0-1A137965657C}"/>
              </a:ext>
            </a:extLst>
          </p:cNvPr>
          <p:cNvSpPr>
            <a:spLocks noGrp="1"/>
          </p:cNvSpPr>
          <p:nvPr>
            <p:ph type="ftr" sz="quarter" idx="11"/>
          </p:nvPr>
        </p:nvSpPr>
        <p:spPr/>
        <p:txBody>
          <a:bodyPr/>
          <a:lstStyle/>
          <a:p>
            <a:r>
              <a:rPr lang="he-IL">
                <a:solidFill>
                  <a:srgbClr val="0070C0"/>
                </a:solidFill>
              </a:rPr>
              <a:t>ביטול המשמעת בכנסת</a:t>
            </a:r>
          </a:p>
        </p:txBody>
      </p:sp>
      <p:sp>
        <p:nvSpPr>
          <p:cNvPr id="5" name="מציין מיקום של מספר שקופית 4">
            <a:extLst>
              <a:ext uri="{FF2B5EF4-FFF2-40B4-BE49-F238E27FC236}">
                <a16:creationId xmlns:a16="http://schemas.microsoft.com/office/drawing/2014/main" id="{AD0E5E57-0C58-44AE-AA72-8922B6D1B0B9}"/>
              </a:ext>
            </a:extLst>
          </p:cNvPr>
          <p:cNvSpPr>
            <a:spLocks noGrp="1"/>
          </p:cNvSpPr>
          <p:nvPr>
            <p:ph type="sldNum" sz="quarter" idx="12"/>
          </p:nvPr>
        </p:nvSpPr>
        <p:spPr/>
        <p:txBody>
          <a:bodyPr/>
          <a:lstStyle/>
          <a:p>
            <a:fld id="{199E282D-D310-42D8-B8FF-78ED45A44D81}" type="slidenum">
              <a:rPr lang="he-IL" smtClean="0"/>
              <a:t>2</a:t>
            </a:fld>
            <a:endParaRPr lang="he-IL"/>
          </a:p>
        </p:txBody>
      </p:sp>
    </p:spTree>
    <p:extLst>
      <p:ext uri="{BB962C8B-B14F-4D97-AF65-F5344CB8AC3E}">
        <p14:creationId xmlns:p14="http://schemas.microsoft.com/office/powerpoint/2010/main" val="27525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6945C2-4876-4D80-AB6E-1A05DFE604BC}"/>
              </a:ext>
            </a:extLst>
          </p:cNvPr>
          <p:cNvSpPr txBox="1"/>
          <p:nvPr/>
        </p:nvSpPr>
        <p:spPr>
          <a:xfrm>
            <a:off x="1792754" y="1616326"/>
            <a:ext cx="5824083" cy="369332"/>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r>
              <a:rPr lang="he-IL">
                <a:latin typeface="Segoe UI"/>
                <a:cs typeface="Calibri"/>
              </a:rPr>
              <a:t>​</a:t>
            </a:r>
            <a:endParaRPr lang="he-IL">
              <a:latin typeface="Calibri"/>
              <a:cs typeface="Calibri"/>
            </a:endParaRPr>
          </a:p>
        </p:txBody>
      </p:sp>
      <p:sp>
        <p:nvSpPr>
          <p:cNvPr id="4" name="מציין מיקום של תאריך 3">
            <a:extLst>
              <a:ext uri="{FF2B5EF4-FFF2-40B4-BE49-F238E27FC236}">
                <a16:creationId xmlns:a16="http://schemas.microsoft.com/office/drawing/2014/main" id="{6E61BDAD-84B3-49B8-88C5-81534C678751}"/>
              </a:ext>
            </a:extLst>
          </p:cNvPr>
          <p:cNvSpPr>
            <a:spLocks noGrp="1"/>
          </p:cNvSpPr>
          <p:nvPr>
            <p:ph type="dt" sz="half" idx="4294967295"/>
          </p:nvPr>
        </p:nvSpPr>
        <p:spPr>
          <a:xfrm>
            <a:off x="7371761" y="6135809"/>
            <a:ext cx="1167019" cy="369451"/>
          </a:xfrm>
        </p:spPr>
        <p:txBody>
          <a:bodyPr/>
          <a:lstStyle/>
          <a:p>
            <a:fld id="{260E7B57-B029-47BA-9420-5BAA8E6F97FB}"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C290F4FE-B7BC-479C-93C6-6745DA025437}"/>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C7A781BF-F022-4FD0-87CF-35C92B0A49D2}"/>
              </a:ext>
            </a:extLst>
          </p:cNvPr>
          <p:cNvSpPr>
            <a:spLocks noGrp="1"/>
          </p:cNvSpPr>
          <p:nvPr>
            <p:ph type="sldNum" sz="quarter" idx="12"/>
          </p:nvPr>
        </p:nvSpPr>
        <p:spPr/>
        <p:txBody>
          <a:bodyPr/>
          <a:lstStyle/>
          <a:p>
            <a:fld id="{199E282D-D310-42D8-B8FF-78ED45A44D81}" type="slidenum">
              <a:rPr lang="he-IL" smtClean="0"/>
              <a:t>20</a:t>
            </a:fld>
            <a:endParaRPr lang="he-IL"/>
          </a:p>
        </p:txBody>
      </p:sp>
      <p:sp>
        <p:nvSpPr>
          <p:cNvPr id="10" name="TextBox 9">
            <a:extLst>
              <a:ext uri="{FF2B5EF4-FFF2-40B4-BE49-F238E27FC236}">
                <a16:creationId xmlns:a16="http://schemas.microsoft.com/office/drawing/2014/main" id="{6985E6B5-085B-424B-87DF-C75A5B2BD3F4}"/>
              </a:ext>
            </a:extLst>
          </p:cNvPr>
          <p:cNvSpPr txBox="1"/>
          <p:nvPr/>
        </p:nvSpPr>
        <p:spPr>
          <a:xfrm>
            <a:off x="615340" y="367962"/>
            <a:ext cx="7299290" cy="461665"/>
          </a:xfrm>
          <a:prstGeom prst="rect">
            <a:avLst/>
          </a:prstGeom>
          <a:noFill/>
        </p:spPr>
        <p:txBody>
          <a:bodyPr wrap="square" rtlCol="1">
            <a:spAutoFit/>
          </a:bodyPr>
          <a:lstStyle/>
          <a:p>
            <a:pPr algn="ctr"/>
            <a:r>
              <a:rPr lang="he-IL" sz="2400" b="1" u="sng" dirty="0">
                <a:latin typeface="Times New Roman" panose="02020603050405020304" pitchFamily="18" charset="0"/>
                <a:cs typeface="Times New Roman" panose="02020603050405020304" pitchFamily="18" charset="0"/>
              </a:rPr>
              <a:t>טענות ותשובות (המשך)</a:t>
            </a:r>
            <a:endParaRPr lang="he-IL" sz="24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40247CE1-7061-4888-8E98-77F8C75B0EAB}"/>
              </a:ext>
            </a:extLst>
          </p:cNvPr>
          <p:cNvSpPr txBox="1"/>
          <p:nvPr/>
        </p:nvSpPr>
        <p:spPr>
          <a:xfrm>
            <a:off x="788886" y="900944"/>
            <a:ext cx="7289864" cy="400110"/>
          </a:xfrm>
          <a:prstGeom prst="rect">
            <a:avLst/>
          </a:prstGeom>
          <a:noFill/>
        </p:spPr>
        <p:txBody>
          <a:bodyPr wrap="square" rtlCol="1">
            <a:spAutoFit/>
          </a:bodyPr>
          <a:lstStyle/>
          <a:p>
            <a:r>
              <a:rPr lang="he-IL" sz="2000" b="1">
                <a:latin typeface="Times New Roman" panose="02020603050405020304" pitchFamily="18" charset="0"/>
                <a:cs typeface="Times New Roman" panose="02020603050405020304" pitchFamily="18" charset="0"/>
              </a:rPr>
              <a:t>טענה: </a:t>
            </a:r>
            <a:r>
              <a:rPr lang="he-IL" sz="2000">
                <a:latin typeface="Times New Roman" panose="02020603050405020304" pitchFamily="18" charset="0"/>
                <a:cs typeface="Times New Roman" panose="02020603050405020304" pitchFamily="18" charset="0"/>
              </a:rPr>
              <a:t>אנשים מצביעים בעד מפלגות. לא אישית. </a:t>
            </a:r>
            <a:endParaRPr lang="he-IL" sz="2000" b="1" u="sng">
              <a:solidFill>
                <a:srgbClr val="FF0000"/>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DABE3A72-639F-4022-BA38-ECB8C4CA04F3}"/>
              </a:ext>
            </a:extLst>
          </p:cNvPr>
          <p:cNvSpPr txBox="1"/>
          <p:nvPr/>
        </p:nvSpPr>
        <p:spPr>
          <a:xfrm>
            <a:off x="732333" y="1231172"/>
            <a:ext cx="7365280" cy="1015663"/>
          </a:xfrm>
          <a:prstGeom prst="rect">
            <a:avLst/>
          </a:prstGeom>
          <a:noFill/>
        </p:spPr>
        <p:txBody>
          <a:bodyPr wrap="square" rtlCol="1">
            <a:spAutoFit/>
          </a:bodyPr>
          <a:lstStyle/>
          <a:p>
            <a:r>
              <a:rPr lang="he-IL" sz="2000" b="1">
                <a:latin typeface="Times New Roman" panose="02020603050405020304" pitchFamily="18" charset="0"/>
                <a:cs typeface="Times New Roman" panose="02020603050405020304" pitchFamily="18" charset="0"/>
              </a:rPr>
              <a:t>תשובות: </a:t>
            </a:r>
            <a:br>
              <a:rPr lang="he-IL" sz="2000" b="1">
                <a:latin typeface="Times New Roman" panose="02020603050405020304" pitchFamily="18" charset="0"/>
                <a:cs typeface="Times New Roman" panose="02020603050405020304" pitchFamily="18" charset="0"/>
              </a:rPr>
            </a:br>
            <a:r>
              <a:rPr lang="he-IL" sz="2000" b="1">
                <a:latin typeface="Times New Roman" panose="02020603050405020304" pitchFamily="18" charset="0"/>
                <a:cs typeface="Times New Roman" panose="02020603050405020304" pitchFamily="18" charset="0"/>
              </a:rPr>
              <a:t>א. ההצבעה בבחירות היא בעד רשימת מועמדים. כך לשון החוק. לא למפלגה ולא לראש ממשלה.</a:t>
            </a:r>
          </a:p>
        </p:txBody>
      </p:sp>
      <p:sp>
        <p:nvSpPr>
          <p:cNvPr id="14" name="TextBox 13">
            <a:extLst>
              <a:ext uri="{FF2B5EF4-FFF2-40B4-BE49-F238E27FC236}">
                <a16:creationId xmlns:a16="http://schemas.microsoft.com/office/drawing/2014/main" id="{016F5424-12D8-4993-ABE6-8BBA3C7ADC16}"/>
              </a:ext>
            </a:extLst>
          </p:cNvPr>
          <p:cNvSpPr txBox="1"/>
          <p:nvPr/>
        </p:nvSpPr>
        <p:spPr>
          <a:xfrm>
            <a:off x="803717" y="2193311"/>
            <a:ext cx="7327591" cy="707886"/>
          </a:xfrm>
          <a:prstGeom prst="rect">
            <a:avLst/>
          </a:prstGeom>
          <a:noFill/>
        </p:spPr>
        <p:txBody>
          <a:bodyPr wrap="square" rtlCol="1">
            <a:spAutoFit/>
          </a:bodyPr>
          <a:lstStyle/>
          <a:p>
            <a:r>
              <a:rPr lang="he-IL" sz="2000" b="1" dirty="0">
                <a:latin typeface="Times New Roman" panose="02020603050405020304" pitchFamily="18" charset="0"/>
                <a:cs typeface="Times New Roman" panose="02020603050405020304" pitchFamily="18" charset="0"/>
              </a:rPr>
              <a:t>ב. כיום, בפועל, בדרך כלל אין משמעות למצע של מפלגה</a:t>
            </a:r>
            <a:r>
              <a:rPr lang="en-US" sz="2000" b="1" dirty="0">
                <a:latin typeface="Times New Roman" panose="02020603050405020304" pitchFamily="18" charset="0"/>
                <a:cs typeface="Times New Roman" panose="02020603050405020304" pitchFamily="18" charset="0"/>
              </a:rPr>
              <a:t> </a:t>
            </a:r>
            <a:r>
              <a:rPr lang="he-IL" sz="2000" b="1" dirty="0">
                <a:latin typeface="Times New Roman" panose="02020603050405020304" pitchFamily="18" charset="0"/>
                <a:cs typeface="Times New Roman" panose="02020603050405020304" pitchFamily="18" charset="0"/>
              </a:rPr>
              <a:t> אלא לקואליציה.</a:t>
            </a:r>
            <a:br>
              <a:rPr lang="en-US" sz="2000" b="1" dirty="0">
                <a:latin typeface="Times New Roman" panose="02020603050405020304" pitchFamily="18" charset="0"/>
                <a:cs typeface="Times New Roman" panose="02020603050405020304" pitchFamily="18" charset="0"/>
              </a:rPr>
            </a:br>
            <a:r>
              <a:rPr lang="he-IL" sz="2000" b="1" dirty="0">
                <a:latin typeface="Times New Roman" panose="02020603050405020304" pitchFamily="18" charset="0"/>
                <a:cs typeface="Times New Roman" panose="02020603050405020304" pitchFamily="18" charset="0"/>
              </a:rPr>
              <a:t>וכן, לא מוסדות המפלגה/סיעה מחליטים אלא יחידים, לא תמיד מהמפלגה.</a:t>
            </a:r>
          </a:p>
        </p:txBody>
      </p:sp>
      <p:sp>
        <p:nvSpPr>
          <p:cNvPr id="15" name="TextBox 14">
            <a:extLst>
              <a:ext uri="{FF2B5EF4-FFF2-40B4-BE49-F238E27FC236}">
                <a16:creationId xmlns:a16="http://schemas.microsoft.com/office/drawing/2014/main" id="{5B52C965-F60D-4F59-9BC0-0CA1D2F0ED9B}"/>
              </a:ext>
            </a:extLst>
          </p:cNvPr>
          <p:cNvSpPr txBox="1"/>
          <p:nvPr/>
        </p:nvSpPr>
        <p:spPr>
          <a:xfrm>
            <a:off x="689913" y="2804948"/>
            <a:ext cx="7450119" cy="1631216"/>
          </a:xfrm>
          <a:prstGeom prst="rect">
            <a:avLst/>
          </a:prstGeom>
          <a:noFill/>
        </p:spPr>
        <p:txBody>
          <a:bodyPr wrap="square" rtlCol="1">
            <a:spAutoFit/>
          </a:bodyPr>
          <a:lstStyle/>
          <a:p>
            <a:r>
              <a:rPr lang="he-IL" sz="2000" b="1" dirty="0">
                <a:latin typeface="Times New Roman" panose="02020603050405020304" pitchFamily="18" charset="0"/>
                <a:cs typeface="Times New Roman" panose="02020603050405020304" pitchFamily="18" charset="0"/>
              </a:rPr>
              <a:t>ג. זכותו וחובתו של ח"כ לפרש עצמאית את העמדה הראויה של המפלגה. פרשנות ראויה יכולה להתבסס על טענות כמו "חברי למפלגה סוטים מדרכה" או "עלינו להתאים את עמדתנו למציאות המשתנה". מי יודע מה עמדותיהם של הבוחרים לאחר הבחירות? מי יודע על מי הם סומכים יותר – על חבר הכנסת או על אחרים? </a:t>
            </a:r>
          </a:p>
        </p:txBody>
      </p:sp>
      <p:sp>
        <p:nvSpPr>
          <p:cNvPr id="16" name="TextBox 15">
            <a:extLst>
              <a:ext uri="{FF2B5EF4-FFF2-40B4-BE49-F238E27FC236}">
                <a16:creationId xmlns:a16="http://schemas.microsoft.com/office/drawing/2014/main" id="{FF0FF220-982C-43D0-8C60-0D348767676D}"/>
              </a:ext>
            </a:extLst>
          </p:cNvPr>
          <p:cNvSpPr txBox="1"/>
          <p:nvPr/>
        </p:nvSpPr>
        <p:spPr>
          <a:xfrm>
            <a:off x="1754897" y="4339914"/>
            <a:ext cx="5273040" cy="1077218"/>
          </a:xfrm>
          <a:prstGeom prst="rect">
            <a:avLst/>
          </a:prstGeom>
          <a:noFill/>
        </p:spPr>
        <p:txBody>
          <a:bodyPr wrap="square" rtlCol="1">
            <a:spAutoFit/>
          </a:bodyPr>
          <a:lstStyle/>
          <a:p>
            <a:r>
              <a:rPr lang="he-IL" sz="1600" b="1" dirty="0">
                <a:latin typeface="Times New Roman" panose="02020603050405020304" pitchFamily="18" charset="0"/>
                <a:cs typeface="Times New Roman" panose="02020603050405020304" pitchFamily="18" charset="0"/>
              </a:rPr>
              <a:t>1א. חבר הכנסת - ...</a:t>
            </a:r>
          </a:p>
          <a:p>
            <a:r>
              <a:rPr lang="he-IL" sz="1600" b="1" dirty="0">
                <a:latin typeface="Times New Roman" panose="02020603050405020304" pitchFamily="18" charset="0"/>
                <a:cs typeface="Times New Roman" panose="02020603050405020304" pitchFamily="18" charset="0"/>
              </a:rPr>
              <a:t>(2) הוא נאמן </a:t>
            </a:r>
            <a:r>
              <a:rPr lang="he-IL" sz="1600" b="1" dirty="0">
                <a:highlight>
                  <a:srgbClr val="FFFF00"/>
                </a:highlight>
                <a:latin typeface="Times New Roman" panose="02020603050405020304" pitchFamily="18" charset="0"/>
                <a:cs typeface="Times New Roman" panose="02020603050405020304" pitchFamily="18" charset="0"/>
              </a:rPr>
              <a:t>הציבור</a:t>
            </a:r>
            <a:r>
              <a:rPr lang="he-IL" sz="1600" b="1" dirty="0">
                <a:latin typeface="Times New Roman" panose="02020603050405020304" pitchFamily="18" charset="0"/>
                <a:cs typeface="Times New Roman" panose="02020603050405020304" pitchFamily="18" charset="0"/>
              </a:rPr>
              <a:t> וחובתו לייצג את </a:t>
            </a:r>
            <a:r>
              <a:rPr lang="he-IL" sz="1600" b="1" dirty="0">
                <a:highlight>
                  <a:srgbClr val="FFFF00"/>
                </a:highlight>
                <a:latin typeface="Times New Roman" panose="02020603050405020304" pitchFamily="18" charset="0"/>
                <a:cs typeface="Times New Roman" panose="02020603050405020304" pitchFamily="18" charset="0"/>
              </a:rPr>
              <a:t>ציבור בוחריו </a:t>
            </a:r>
            <a:r>
              <a:rPr lang="he-IL" sz="1600" b="1" dirty="0">
                <a:latin typeface="Times New Roman" panose="02020603050405020304" pitchFamily="18" charset="0"/>
                <a:cs typeface="Times New Roman" panose="02020603050405020304" pitchFamily="18" charset="0"/>
              </a:rPr>
              <a:t>באופן שישרת את כבוד </a:t>
            </a:r>
            <a:r>
              <a:rPr lang="he-IL" sz="1600" b="1" dirty="0">
                <a:highlight>
                  <a:srgbClr val="FFFF00"/>
                </a:highlight>
                <a:latin typeface="Times New Roman" panose="02020603050405020304" pitchFamily="18" charset="0"/>
                <a:cs typeface="Times New Roman" panose="02020603050405020304" pitchFamily="18" charset="0"/>
              </a:rPr>
              <a:t>האדם</a:t>
            </a:r>
            <a:r>
              <a:rPr lang="he-IL" sz="1600" b="1" dirty="0">
                <a:latin typeface="Times New Roman" panose="02020603050405020304" pitchFamily="18" charset="0"/>
                <a:cs typeface="Times New Roman" panose="02020603050405020304" pitchFamily="18" charset="0"/>
              </a:rPr>
              <a:t>, קידום </a:t>
            </a:r>
            <a:r>
              <a:rPr lang="he-IL" sz="1600" b="1" dirty="0">
                <a:highlight>
                  <a:srgbClr val="FFFF00"/>
                </a:highlight>
                <a:latin typeface="Times New Roman" panose="02020603050405020304" pitchFamily="18" charset="0"/>
                <a:cs typeface="Times New Roman" panose="02020603050405020304" pitchFamily="18" charset="0"/>
              </a:rPr>
              <a:t>החברה</a:t>
            </a:r>
            <a:r>
              <a:rPr lang="he-IL" sz="1600" b="1" dirty="0">
                <a:latin typeface="Times New Roman" panose="02020603050405020304" pitchFamily="18" charset="0"/>
                <a:cs typeface="Times New Roman" panose="02020603050405020304" pitchFamily="18" charset="0"/>
              </a:rPr>
              <a:t> וטובת </a:t>
            </a:r>
            <a:r>
              <a:rPr lang="he-IL" sz="1600" b="1" dirty="0">
                <a:highlight>
                  <a:srgbClr val="FFFF00"/>
                </a:highlight>
                <a:latin typeface="Times New Roman" panose="02020603050405020304" pitchFamily="18" charset="0"/>
                <a:cs typeface="Times New Roman" panose="02020603050405020304" pitchFamily="18" charset="0"/>
              </a:rPr>
              <a:t>המדינה</a:t>
            </a:r>
            <a:r>
              <a:rPr lang="he-IL" sz="1600" b="1" dirty="0">
                <a:latin typeface="Times New Roman" panose="02020603050405020304" pitchFamily="18" charset="0"/>
                <a:cs typeface="Times New Roman" panose="02020603050405020304" pitchFamily="18" charset="0"/>
              </a:rPr>
              <a:t>;</a:t>
            </a:r>
          </a:p>
          <a:p>
            <a:pPr algn="l" rtl="0"/>
            <a:r>
              <a:rPr lang="he-IL" sz="1600" b="1" dirty="0">
                <a:latin typeface="Times New Roman" panose="02020603050405020304" pitchFamily="18" charset="0"/>
                <a:cs typeface="Times New Roman" panose="02020603050405020304" pitchFamily="18" charset="0"/>
              </a:rPr>
              <a:t>מתוך: כללי אתיקה לחברי הכנסת    (ההדגשות שלי – ב.ג.)</a:t>
            </a:r>
          </a:p>
        </p:txBody>
      </p:sp>
      <p:sp>
        <p:nvSpPr>
          <p:cNvPr id="17" name="TextBox 16">
            <a:extLst>
              <a:ext uri="{FF2B5EF4-FFF2-40B4-BE49-F238E27FC236}">
                <a16:creationId xmlns:a16="http://schemas.microsoft.com/office/drawing/2014/main" id="{862F87EC-62DA-406B-9912-EBCD5D9B6BAA}"/>
              </a:ext>
            </a:extLst>
          </p:cNvPr>
          <p:cNvSpPr txBox="1"/>
          <p:nvPr/>
        </p:nvSpPr>
        <p:spPr>
          <a:xfrm>
            <a:off x="788926" y="5473729"/>
            <a:ext cx="7327551" cy="707886"/>
          </a:xfrm>
          <a:prstGeom prst="rect">
            <a:avLst/>
          </a:prstGeom>
          <a:noFill/>
        </p:spPr>
        <p:txBody>
          <a:bodyPr wrap="square" rtlCol="1">
            <a:spAutoFit/>
          </a:bodyPr>
          <a:lstStyle/>
          <a:p>
            <a:r>
              <a:rPr lang="he-IL" sz="2000" b="1" dirty="0">
                <a:latin typeface="Times New Roman" panose="02020603050405020304" pitchFamily="18" charset="0"/>
                <a:cs typeface="Times New Roman" panose="02020603050405020304" pitchFamily="18" charset="0"/>
              </a:rPr>
              <a:t>ד. אם תבוטל המשמעת אז הבוחרים יוכלו לדייק יותר בבחירתם, כי (ככלל) </a:t>
            </a:r>
            <a:br>
              <a:rPr lang="en-US" sz="2000" b="1">
                <a:latin typeface="Times New Roman" panose="02020603050405020304" pitchFamily="18" charset="0"/>
                <a:cs typeface="Times New Roman" panose="02020603050405020304" pitchFamily="18" charset="0"/>
              </a:rPr>
            </a:br>
            <a:r>
              <a:rPr lang="he-IL" sz="2000" b="1">
                <a:latin typeface="Times New Roman" panose="02020603050405020304" pitchFamily="18" charset="0"/>
                <a:cs typeface="Times New Roman" panose="02020603050405020304" pitchFamily="18" charset="0"/>
              </a:rPr>
              <a:t>חברי </a:t>
            </a:r>
            <a:r>
              <a:rPr lang="he-IL" sz="2000" b="1" dirty="0">
                <a:latin typeface="Times New Roman" panose="02020603050405020304" pitchFamily="18" charset="0"/>
                <a:cs typeface="Times New Roman" panose="02020603050405020304" pitchFamily="18" charset="0"/>
              </a:rPr>
              <a:t>הכנסת יהיו עקביים בהצבעותיהם ולכן הצבעותיהם תהיינה </a:t>
            </a:r>
            <a:r>
              <a:rPr lang="he-IL" sz="2000" b="1">
                <a:latin typeface="Times New Roman" panose="02020603050405020304" pitchFamily="18" charset="0"/>
                <a:cs typeface="Times New Roman" panose="02020603050405020304" pitchFamily="18" charset="0"/>
              </a:rPr>
              <a:t>יותר צפויות.</a:t>
            </a:r>
            <a:endParaRPr lang="he-IL"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3017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 calcmode="lin" valueType="num">
                                      <p:cBhvr additive="base">
                                        <p:cTn id="29" dur="500" fill="hold"/>
                                        <p:tgtEl>
                                          <p:spTgt spid="17"/>
                                        </p:tgtEl>
                                        <p:attrNameLst>
                                          <p:attrName>ppt_x</p:attrName>
                                        </p:attrNameLst>
                                      </p:cBhvr>
                                      <p:tavLst>
                                        <p:tav tm="0">
                                          <p:val>
                                            <p:strVal val="#ppt_x"/>
                                          </p:val>
                                        </p:tav>
                                        <p:tav tm="100000">
                                          <p:val>
                                            <p:strVal val="#ppt_x"/>
                                          </p:val>
                                        </p:tav>
                                      </p:tavLst>
                                    </p:anim>
                                    <p:anim calcmode="lin" valueType="num">
                                      <p:cBhvr additive="base">
                                        <p:cTn id="3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5" grpId="0"/>
      <p:bldP spid="16" grpId="0"/>
      <p:bldP spid="1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6945C2-4876-4D80-AB6E-1A05DFE604BC}"/>
              </a:ext>
            </a:extLst>
          </p:cNvPr>
          <p:cNvSpPr txBox="1"/>
          <p:nvPr/>
        </p:nvSpPr>
        <p:spPr>
          <a:xfrm>
            <a:off x="1792754" y="1616326"/>
            <a:ext cx="5824083" cy="369332"/>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r>
              <a:rPr lang="he-IL">
                <a:latin typeface="Segoe UI"/>
                <a:cs typeface="Calibri"/>
              </a:rPr>
              <a:t>​</a:t>
            </a:r>
            <a:endParaRPr lang="he-IL">
              <a:latin typeface="Calibri"/>
              <a:cs typeface="Calibri"/>
            </a:endParaRPr>
          </a:p>
        </p:txBody>
      </p:sp>
      <p:sp>
        <p:nvSpPr>
          <p:cNvPr id="4" name="מציין מיקום של תאריך 3">
            <a:extLst>
              <a:ext uri="{FF2B5EF4-FFF2-40B4-BE49-F238E27FC236}">
                <a16:creationId xmlns:a16="http://schemas.microsoft.com/office/drawing/2014/main" id="{6E61BDAD-84B3-49B8-88C5-81534C678751}"/>
              </a:ext>
            </a:extLst>
          </p:cNvPr>
          <p:cNvSpPr>
            <a:spLocks noGrp="1"/>
          </p:cNvSpPr>
          <p:nvPr>
            <p:ph type="dt" sz="half" idx="4294967295"/>
          </p:nvPr>
        </p:nvSpPr>
        <p:spPr>
          <a:xfrm>
            <a:off x="7371761" y="6135809"/>
            <a:ext cx="1167019" cy="369451"/>
          </a:xfrm>
        </p:spPr>
        <p:txBody>
          <a:bodyPr/>
          <a:lstStyle/>
          <a:p>
            <a:fld id="{260E7B57-B029-47BA-9420-5BAA8E6F97FB}"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C290F4FE-B7BC-479C-93C6-6745DA025437}"/>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C7A781BF-F022-4FD0-87CF-35C92B0A49D2}"/>
              </a:ext>
            </a:extLst>
          </p:cNvPr>
          <p:cNvSpPr>
            <a:spLocks noGrp="1"/>
          </p:cNvSpPr>
          <p:nvPr>
            <p:ph type="sldNum" sz="quarter" idx="12"/>
          </p:nvPr>
        </p:nvSpPr>
        <p:spPr/>
        <p:txBody>
          <a:bodyPr/>
          <a:lstStyle/>
          <a:p>
            <a:fld id="{199E282D-D310-42D8-B8FF-78ED45A44D81}" type="slidenum">
              <a:rPr lang="he-IL" smtClean="0"/>
              <a:t>21</a:t>
            </a:fld>
            <a:endParaRPr lang="he-IL"/>
          </a:p>
        </p:txBody>
      </p:sp>
      <p:sp>
        <p:nvSpPr>
          <p:cNvPr id="6" name="TextBox 5">
            <a:extLst>
              <a:ext uri="{FF2B5EF4-FFF2-40B4-BE49-F238E27FC236}">
                <a16:creationId xmlns:a16="http://schemas.microsoft.com/office/drawing/2014/main" id="{45440A98-9B88-4E3E-9646-F39FD8BE709F}"/>
              </a:ext>
            </a:extLst>
          </p:cNvPr>
          <p:cNvSpPr txBox="1"/>
          <p:nvPr/>
        </p:nvSpPr>
        <p:spPr>
          <a:xfrm>
            <a:off x="524957" y="585008"/>
            <a:ext cx="7299290" cy="461665"/>
          </a:xfrm>
          <a:prstGeom prst="rect">
            <a:avLst/>
          </a:prstGeom>
          <a:noFill/>
        </p:spPr>
        <p:txBody>
          <a:bodyPr wrap="square" rtlCol="1">
            <a:spAutoFit/>
          </a:bodyPr>
          <a:lstStyle/>
          <a:p>
            <a:pPr algn="ctr"/>
            <a:r>
              <a:rPr lang="he-IL" sz="2400" b="1" u="sng" dirty="0">
                <a:latin typeface="Times New Roman" panose="02020603050405020304" pitchFamily="18" charset="0"/>
                <a:cs typeface="Times New Roman" panose="02020603050405020304" pitchFamily="18" charset="0"/>
              </a:rPr>
              <a:t>טענות ותשובות (המשך)</a:t>
            </a:r>
            <a:endParaRPr lang="he-IL" sz="2400" dirty="0"/>
          </a:p>
        </p:txBody>
      </p:sp>
      <p:sp>
        <p:nvSpPr>
          <p:cNvPr id="7" name="TextBox 6">
            <a:extLst>
              <a:ext uri="{FF2B5EF4-FFF2-40B4-BE49-F238E27FC236}">
                <a16:creationId xmlns:a16="http://schemas.microsoft.com/office/drawing/2014/main" id="{2A36F730-2184-4419-9D8B-A7A63BDAB6FA}"/>
              </a:ext>
            </a:extLst>
          </p:cNvPr>
          <p:cNvSpPr txBox="1"/>
          <p:nvPr/>
        </p:nvSpPr>
        <p:spPr>
          <a:xfrm>
            <a:off x="524957" y="2607828"/>
            <a:ext cx="7639245" cy="1015663"/>
          </a:xfrm>
          <a:prstGeom prst="rect">
            <a:avLst/>
          </a:prstGeom>
          <a:noFill/>
        </p:spPr>
        <p:txBody>
          <a:bodyPr wrap="square" rtlCol="1">
            <a:spAutoFit/>
          </a:bodyPr>
          <a:lstStyle/>
          <a:p>
            <a:r>
              <a:rPr lang="he-IL" sz="2000" b="1">
                <a:latin typeface="Times New Roman" panose="02020603050405020304" pitchFamily="18" charset="0"/>
                <a:cs typeface="Times New Roman" panose="02020603050405020304" pitchFamily="18" charset="0"/>
              </a:rPr>
              <a:t>תשובות: </a:t>
            </a:r>
          </a:p>
          <a:p>
            <a:endParaRPr lang="he-IL" sz="2000" b="1">
              <a:latin typeface="Times New Roman" panose="02020603050405020304" pitchFamily="18" charset="0"/>
              <a:cs typeface="Times New Roman" panose="02020603050405020304" pitchFamily="18" charset="0"/>
            </a:endParaRPr>
          </a:p>
          <a:p>
            <a:r>
              <a:rPr lang="he-IL" sz="2000" b="1">
                <a:latin typeface="Times New Roman" panose="02020603050405020304" pitchFamily="18" charset="0"/>
                <a:cs typeface="Times New Roman" panose="02020603050405020304" pitchFamily="18" charset="0"/>
              </a:rPr>
              <a:t>א. מדוע שהכנסת תהיה יותר פופוליסטית מאשר הממשלה?</a:t>
            </a:r>
          </a:p>
        </p:txBody>
      </p:sp>
      <p:sp>
        <p:nvSpPr>
          <p:cNvPr id="10" name="TextBox 9">
            <a:extLst>
              <a:ext uri="{FF2B5EF4-FFF2-40B4-BE49-F238E27FC236}">
                <a16:creationId xmlns:a16="http://schemas.microsoft.com/office/drawing/2014/main" id="{5B6C19D7-A450-4CCA-AA0E-0457CF009FB5}"/>
              </a:ext>
            </a:extLst>
          </p:cNvPr>
          <p:cNvSpPr txBox="1"/>
          <p:nvPr/>
        </p:nvSpPr>
        <p:spPr>
          <a:xfrm>
            <a:off x="2136526" y="1800992"/>
            <a:ext cx="6027676" cy="707886"/>
          </a:xfrm>
          <a:prstGeom prst="rect">
            <a:avLst/>
          </a:prstGeom>
          <a:noFill/>
        </p:spPr>
        <p:txBody>
          <a:bodyPr wrap="none" rtlCol="1">
            <a:spAutoFit/>
          </a:bodyPr>
          <a:lstStyle/>
          <a:p>
            <a:r>
              <a:rPr lang="he-IL" sz="2000" b="1">
                <a:latin typeface="Times New Roman" panose="02020603050405020304" pitchFamily="18" charset="0"/>
                <a:cs typeface="Times New Roman" panose="02020603050405020304" pitchFamily="18" charset="0"/>
              </a:rPr>
              <a:t>טענה: </a:t>
            </a:r>
            <a:r>
              <a:rPr lang="he-IL" sz="2000">
                <a:latin typeface="Times New Roman" panose="02020603050405020304" pitchFamily="18" charset="0"/>
                <a:cs typeface="Times New Roman" panose="02020603050405020304" pitchFamily="18" charset="0"/>
              </a:rPr>
              <a:t>חברי הכנסת יהיו פופוליסטים על חשבון טובת המדינה והעם. </a:t>
            </a:r>
            <a:br>
              <a:rPr lang="he-IL" sz="2000">
                <a:latin typeface="Times New Roman" panose="02020603050405020304" pitchFamily="18" charset="0"/>
                <a:cs typeface="Times New Roman" panose="02020603050405020304" pitchFamily="18" charset="0"/>
              </a:rPr>
            </a:br>
            <a:endParaRPr lang="he-IL" sz="200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5B121C3D-3B46-4813-A502-8394581B0EDB}"/>
              </a:ext>
            </a:extLst>
          </p:cNvPr>
          <p:cNvSpPr txBox="1"/>
          <p:nvPr/>
        </p:nvSpPr>
        <p:spPr>
          <a:xfrm>
            <a:off x="511228" y="3910153"/>
            <a:ext cx="7639245" cy="707886"/>
          </a:xfrm>
          <a:prstGeom prst="rect">
            <a:avLst/>
          </a:prstGeom>
          <a:noFill/>
        </p:spPr>
        <p:txBody>
          <a:bodyPr wrap="square" rtlCol="1">
            <a:spAutoFit/>
          </a:bodyPr>
          <a:lstStyle/>
          <a:p>
            <a:r>
              <a:rPr lang="he-IL" sz="2000" b="1">
                <a:latin typeface="Times New Roman" panose="02020603050405020304" pitchFamily="18" charset="0"/>
                <a:cs typeface="Times New Roman" panose="02020603050405020304" pitchFamily="18" charset="0"/>
              </a:rPr>
              <a:t>ב. ללא משמעת, הממשלה תוכל לבקר את הכנסת ואת הח"כים שנוהגים בצורה פופוליסטית, אם היא תמצא זאת לנכון.</a:t>
            </a:r>
          </a:p>
        </p:txBody>
      </p:sp>
    </p:spTree>
    <p:extLst>
      <p:ext uri="{BB962C8B-B14F-4D97-AF65-F5344CB8AC3E}">
        <p14:creationId xmlns:p14="http://schemas.microsoft.com/office/powerpoint/2010/main" val="2217025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6945C2-4876-4D80-AB6E-1A05DFE604BC}"/>
              </a:ext>
            </a:extLst>
          </p:cNvPr>
          <p:cNvSpPr txBox="1"/>
          <p:nvPr/>
        </p:nvSpPr>
        <p:spPr>
          <a:xfrm>
            <a:off x="1792754" y="1616326"/>
            <a:ext cx="5824083" cy="369332"/>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r>
              <a:rPr lang="he-IL">
                <a:latin typeface="Segoe UI"/>
                <a:cs typeface="Calibri"/>
              </a:rPr>
              <a:t>​</a:t>
            </a:r>
            <a:endParaRPr lang="he-IL">
              <a:latin typeface="Calibri"/>
              <a:cs typeface="Calibri"/>
            </a:endParaRPr>
          </a:p>
        </p:txBody>
      </p:sp>
      <p:sp>
        <p:nvSpPr>
          <p:cNvPr id="4" name="מציין מיקום של תאריך 3">
            <a:extLst>
              <a:ext uri="{FF2B5EF4-FFF2-40B4-BE49-F238E27FC236}">
                <a16:creationId xmlns:a16="http://schemas.microsoft.com/office/drawing/2014/main" id="{6E61BDAD-84B3-49B8-88C5-81534C678751}"/>
              </a:ext>
            </a:extLst>
          </p:cNvPr>
          <p:cNvSpPr>
            <a:spLocks noGrp="1"/>
          </p:cNvSpPr>
          <p:nvPr>
            <p:ph type="dt" sz="half" idx="4294967295"/>
          </p:nvPr>
        </p:nvSpPr>
        <p:spPr>
          <a:xfrm>
            <a:off x="7371761" y="6135809"/>
            <a:ext cx="1167019" cy="369451"/>
          </a:xfrm>
        </p:spPr>
        <p:txBody>
          <a:bodyPr/>
          <a:lstStyle/>
          <a:p>
            <a:fld id="{260E7B57-B029-47BA-9420-5BAA8E6F97FB}"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C290F4FE-B7BC-479C-93C6-6745DA025437}"/>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C7A781BF-F022-4FD0-87CF-35C92B0A49D2}"/>
              </a:ext>
            </a:extLst>
          </p:cNvPr>
          <p:cNvSpPr>
            <a:spLocks noGrp="1"/>
          </p:cNvSpPr>
          <p:nvPr>
            <p:ph type="sldNum" sz="quarter" idx="12"/>
          </p:nvPr>
        </p:nvSpPr>
        <p:spPr/>
        <p:txBody>
          <a:bodyPr/>
          <a:lstStyle/>
          <a:p>
            <a:fld id="{199E282D-D310-42D8-B8FF-78ED45A44D81}" type="slidenum">
              <a:rPr lang="he-IL" smtClean="0"/>
              <a:t>22</a:t>
            </a:fld>
            <a:endParaRPr lang="he-IL"/>
          </a:p>
        </p:txBody>
      </p:sp>
      <p:sp>
        <p:nvSpPr>
          <p:cNvPr id="6" name="TextBox 5">
            <a:extLst>
              <a:ext uri="{FF2B5EF4-FFF2-40B4-BE49-F238E27FC236}">
                <a16:creationId xmlns:a16="http://schemas.microsoft.com/office/drawing/2014/main" id="{598230F2-D0EA-422E-8682-415B018FEB07}"/>
              </a:ext>
            </a:extLst>
          </p:cNvPr>
          <p:cNvSpPr txBox="1"/>
          <p:nvPr/>
        </p:nvSpPr>
        <p:spPr>
          <a:xfrm>
            <a:off x="481330" y="4656898"/>
            <a:ext cx="7661909" cy="646331"/>
          </a:xfrm>
          <a:prstGeom prst="rect">
            <a:avLst/>
          </a:prstGeom>
          <a:noFill/>
        </p:spPr>
        <p:txBody>
          <a:bodyPr wrap="square" rtlCol="1">
            <a:spAutoFit/>
          </a:bodyPr>
          <a:lstStyle/>
          <a:p>
            <a:pPr fontAlgn="base"/>
            <a:br>
              <a:rPr lang="he-IL"/>
            </a:br>
            <a:endParaRPr lang="he-IL"/>
          </a:p>
        </p:txBody>
      </p:sp>
      <p:sp>
        <p:nvSpPr>
          <p:cNvPr id="8" name="TextBox 7">
            <a:extLst>
              <a:ext uri="{FF2B5EF4-FFF2-40B4-BE49-F238E27FC236}">
                <a16:creationId xmlns:a16="http://schemas.microsoft.com/office/drawing/2014/main" id="{8ED1D0A7-43D2-4325-B4A1-6D775AE195BE}"/>
              </a:ext>
            </a:extLst>
          </p:cNvPr>
          <p:cNvSpPr txBox="1"/>
          <p:nvPr/>
        </p:nvSpPr>
        <p:spPr>
          <a:xfrm flipH="1">
            <a:off x="1000760" y="1492878"/>
            <a:ext cx="7142479" cy="1138773"/>
          </a:xfrm>
          <a:prstGeom prst="rect">
            <a:avLst/>
          </a:prstGeom>
          <a:noFill/>
        </p:spPr>
        <p:txBody>
          <a:bodyPr wrap="square" rtlCol="1">
            <a:spAutoFit/>
          </a:bodyPr>
          <a:lstStyle/>
          <a:p>
            <a:pPr algn="ctr"/>
            <a:r>
              <a:rPr lang="he-IL" sz="2400" b="1" u="sng">
                <a:latin typeface="Times New Roman" panose="02020603050405020304" pitchFamily="18" charset="0"/>
                <a:cs typeface="Times New Roman" panose="02020603050405020304" pitchFamily="18" charset="0"/>
              </a:rPr>
              <a:t>ביטול המשמעת יכול להתבצע במספר דרכים</a:t>
            </a:r>
          </a:p>
          <a:p>
            <a:pPr algn="ctr"/>
            <a:endParaRPr lang="he-IL" sz="2400" b="1" u="sng">
              <a:latin typeface="Times New Roman" panose="02020603050405020304" pitchFamily="18" charset="0"/>
              <a:cs typeface="Times New Roman" panose="02020603050405020304" pitchFamily="18" charset="0"/>
            </a:endParaRPr>
          </a:p>
          <a:p>
            <a:r>
              <a:rPr lang="he-IL" sz="2000">
                <a:latin typeface="Times New Roman" panose="02020603050405020304" pitchFamily="18" charset="0"/>
                <a:cs typeface="Times New Roman" panose="02020603050405020304" pitchFamily="18" charset="0"/>
              </a:rPr>
              <a:t>א. ביוזמת ח"כים שיכירו בצדקת הרעיון</a:t>
            </a:r>
            <a:endParaRPr lang="he-IL" sz="2000" b="1">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61520CDE-E987-48AC-A761-51C8E5C3EDB0}"/>
              </a:ext>
            </a:extLst>
          </p:cNvPr>
          <p:cNvSpPr txBox="1"/>
          <p:nvPr/>
        </p:nvSpPr>
        <p:spPr>
          <a:xfrm>
            <a:off x="5990084" y="3126522"/>
            <a:ext cx="2153154" cy="400110"/>
          </a:xfrm>
          <a:prstGeom prst="rect">
            <a:avLst/>
          </a:prstGeom>
          <a:noFill/>
        </p:spPr>
        <p:txBody>
          <a:bodyPr wrap="none" rtlCol="1">
            <a:spAutoFit/>
          </a:bodyPr>
          <a:lstStyle/>
          <a:p>
            <a:r>
              <a:rPr lang="he-IL" sz="2000" dirty="0">
                <a:latin typeface="Times New Roman" panose="02020603050405020304" pitchFamily="18" charset="0"/>
                <a:cs typeface="Times New Roman" panose="02020603050405020304" pitchFamily="18" charset="0"/>
              </a:rPr>
              <a:t>ב. בעקבות לחץ ציבורי</a:t>
            </a:r>
          </a:p>
        </p:txBody>
      </p:sp>
      <p:sp>
        <p:nvSpPr>
          <p:cNvPr id="10" name="TextBox 9">
            <a:extLst>
              <a:ext uri="{FF2B5EF4-FFF2-40B4-BE49-F238E27FC236}">
                <a16:creationId xmlns:a16="http://schemas.microsoft.com/office/drawing/2014/main" id="{E853A058-B3A5-442A-A558-00B6140D695E}"/>
              </a:ext>
            </a:extLst>
          </p:cNvPr>
          <p:cNvSpPr txBox="1"/>
          <p:nvPr/>
        </p:nvSpPr>
        <p:spPr>
          <a:xfrm>
            <a:off x="1000760" y="3947064"/>
            <a:ext cx="7142478" cy="400110"/>
          </a:xfrm>
          <a:prstGeom prst="rect">
            <a:avLst/>
          </a:prstGeom>
          <a:noFill/>
        </p:spPr>
        <p:txBody>
          <a:bodyPr wrap="square" rtlCol="1">
            <a:spAutoFit/>
          </a:bodyPr>
          <a:lstStyle/>
          <a:p>
            <a:pPr fontAlgn="base"/>
            <a:r>
              <a:rPr lang="he-IL" sz="2000" dirty="0">
                <a:latin typeface="Times New Roman" panose="02020603050405020304" pitchFamily="18" charset="0"/>
                <a:cs typeface="Times New Roman" panose="02020603050405020304" pitchFamily="18" charset="0"/>
              </a:rPr>
              <a:t>ג. עתירה לבג"ץ </a:t>
            </a:r>
          </a:p>
        </p:txBody>
      </p:sp>
    </p:spTree>
    <p:extLst>
      <p:ext uri="{BB962C8B-B14F-4D97-AF65-F5344CB8AC3E}">
        <p14:creationId xmlns:p14="http://schemas.microsoft.com/office/powerpoint/2010/main" val="2087275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6945C2-4876-4D80-AB6E-1A05DFE604BC}"/>
              </a:ext>
            </a:extLst>
          </p:cNvPr>
          <p:cNvSpPr txBox="1"/>
          <p:nvPr/>
        </p:nvSpPr>
        <p:spPr>
          <a:xfrm>
            <a:off x="1792754" y="1616326"/>
            <a:ext cx="5824083" cy="369332"/>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r>
              <a:rPr lang="he-IL">
                <a:latin typeface="Segoe UI"/>
                <a:cs typeface="Calibri"/>
              </a:rPr>
              <a:t>​</a:t>
            </a:r>
            <a:endParaRPr lang="he-IL">
              <a:latin typeface="Calibri"/>
              <a:cs typeface="Calibri"/>
            </a:endParaRPr>
          </a:p>
        </p:txBody>
      </p:sp>
      <p:sp>
        <p:nvSpPr>
          <p:cNvPr id="4" name="מציין מיקום של תאריך 3">
            <a:extLst>
              <a:ext uri="{FF2B5EF4-FFF2-40B4-BE49-F238E27FC236}">
                <a16:creationId xmlns:a16="http://schemas.microsoft.com/office/drawing/2014/main" id="{6E61BDAD-84B3-49B8-88C5-81534C678751}"/>
              </a:ext>
            </a:extLst>
          </p:cNvPr>
          <p:cNvSpPr>
            <a:spLocks noGrp="1"/>
          </p:cNvSpPr>
          <p:nvPr>
            <p:ph type="dt" sz="half" idx="4294967295"/>
          </p:nvPr>
        </p:nvSpPr>
        <p:spPr>
          <a:xfrm>
            <a:off x="7371761" y="6135809"/>
            <a:ext cx="1167019" cy="369451"/>
          </a:xfrm>
        </p:spPr>
        <p:txBody>
          <a:bodyPr/>
          <a:lstStyle/>
          <a:p>
            <a:fld id="{260E7B57-B029-47BA-9420-5BAA8E6F97FB}"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C290F4FE-B7BC-479C-93C6-6745DA025437}"/>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C7A781BF-F022-4FD0-87CF-35C92B0A49D2}"/>
              </a:ext>
            </a:extLst>
          </p:cNvPr>
          <p:cNvSpPr>
            <a:spLocks noGrp="1"/>
          </p:cNvSpPr>
          <p:nvPr>
            <p:ph type="sldNum" sz="quarter" idx="12"/>
          </p:nvPr>
        </p:nvSpPr>
        <p:spPr/>
        <p:txBody>
          <a:bodyPr/>
          <a:lstStyle/>
          <a:p>
            <a:fld id="{199E282D-D310-42D8-B8FF-78ED45A44D81}" type="slidenum">
              <a:rPr lang="he-IL" smtClean="0"/>
              <a:t>23</a:t>
            </a:fld>
            <a:endParaRPr lang="he-IL"/>
          </a:p>
        </p:txBody>
      </p:sp>
      <p:sp>
        <p:nvSpPr>
          <p:cNvPr id="6" name="TextBox 5">
            <a:extLst>
              <a:ext uri="{FF2B5EF4-FFF2-40B4-BE49-F238E27FC236}">
                <a16:creationId xmlns:a16="http://schemas.microsoft.com/office/drawing/2014/main" id="{018405DB-F5A3-44B3-8391-74B51E78C8FF}"/>
              </a:ext>
            </a:extLst>
          </p:cNvPr>
          <p:cNvSpPr txBox="1"/>
          <p:nvPr/>
        </p:nvSpPr>
        <p:spPr>
          <a:xfrm>
            <a:off x="1209040" y="1028343"/>
            <a:ext cx="6725920" cy="4462760"/>
          </a:xfrm>
          <a:prstGeom prst="rect">
            <a:avLst/>
          </a:prstGeom>
          <a:noFill/>
        </p:spPr>
        <p:txBody>
          <a:bodyPr wrap="square" rtlCol="1">
            <a:spAutoFit/>
          </a:bodyPr>
          <a:lstStyle/>
          <a:p>
            <a:r>
              <a:rPr lang="he-IL" sz="2400" b="1" u="sng" dirty="0">
                <a:latin typeface="Times New Roman" panose="02020603050405020304" pitchFamily="18" charset="0"/>
                <a:cs typeface="Times New Roman" panose="02020603050405020304" pitchFamily="18" charset="0"/>
              </a:rPr>
              <a:t>צעדים משלימים לביטול המשמעת, שיביאו תועלת למדינה</a:t>
            </a:r>
          </a:p>
          <a:p>
            <a:br>
              <a:rPr lang="he-IL" sz="2000" b="1" dirty="0">
                <a:latin typeface="Times New Roman" panose="02020603050405020304" pitchFamily="18" charset="0"/>
                <a:cs typeface="Times New Roman" panose="02020603050405020304" pitchFamily="18" charset="0"/>
              </a:rPr>
            </a:br>
            <a:r>
              <a:rPr lang="he-IL" sz="2000" dirty="0">
                <a:latin typeface="Times New Roman" panose="02020603050405020304" pitchFamily="18" charset="0"/>
                <a:cs typeface="Times New Roman" panose="02020603050405020304" pitchFamily="18" charset="0"/>
              </a:rPr>
              <a:t>א. הפסקת ההתנגדות האוטומטית של חברי האופוזיציה להצעות חוק ממשלתיות. כך, הבוחרים יוכלו להעריך ברמה הפרטנית לא רק את חברי הקואליציה אלא גם את חברי האופוזיציה, ולהיטיב את שיקול הדעת שלהם לקראת הבחירות הבאות. </a:t>
            </a:r>
            <a:br>
              <a:rPr lang="he-IL" sz="2000" dirty="0">
                <a:latin typeface="Times New Roman" panose="02020603050405020304" pitchFamily="18" charset="0"/>
                <a:cs typeface="Times New Roman" panose="02020603050405020304" pitchFamily="18" charset="0"/>
              </a:rPr>
            </a:br>
            <a:r>
              <a:rPr lang="he-IL" sz="2000" dirty="0">
                <a:latin typeface="Times New Roman" panose="02020603050405020304" pitchFamily="18" charset="0"/>
                <a:cs typeface="Times New Roman" panose="02020603050405020304" pitchFamily="18" charset="0"/>
              </a:rPr>
              <a:t>ב. הח"כים, לרבות חברי האופוזיציה, לא יפעלו להקדמת הבחירות, אלא יכבדו את תוצאות הבחירות. אלא אם כן יתקיימו שני תנאים מצטברים: </a:t>
            </a:r>
            <a:br>
              <a:rPr lang="en-US" sz="2000" dirty="0">
                <a:latin typeface="Times New Roman" panose="02020603050405020304" pitchFamily="18" charset="0"/>
                <a:cs typeface="Times New Roman" panose="02020603050405020304" pitchFamily="18" charset="0"/>
              </a:rPr>
            </a:br>
            <a:r>
              <a:rPr lang="he-IL" sz="2000" dirty="0">
                <a:latin typeface="Times New Roman" panose="02020603050405020304" pitchFamily="18" charset="0"/>
                <a:cs typeface="Times New Roman" panose="02020603050405020304" pitchFamily="18" charset="0"/>
              </a:rPr>
              <a:t>נדרש שינוי מהותי בהחלטות הכנסת (אמון בממשלה או חקיקה) והוא לא נעשה, </a:t>
            </a:r>
            <a:br>
              <a:rPr lang="en-US" sz="2000" dirty="0">
                <a:latin typeface="Times New Roman" panose="02020603050405020304" pitchFamily="18" charset="0"/>
                <a:cs typeface="Times New Roman" panose="02020603050405020304" pitchFamily="18" charset="0"/>
              </a:rPr>
            </a:br>
            <a:r>
              <a:rPr lang="he-IL" sz="2000" dirty="0">
                <a:latin typeface="Times New Roman" panose="02020603050405020304" pitchFamily="18" charset="0"/>
                <a:cs typeface="Times New Roman" panose="02020603050405020304" pitchFamily="18" charset="0"/>
              </a:rPr>
              <a:t>וגם קיים בסיס משמעותי להעריך שבחירות יועילו למימוש השינוי הנדרש. </a:t>
            </a:r>
            <a:br>
              <a:rPr lang="he-IL" sz="2000" dirty="0">
                <a:latin typeface="Times New Roman" panose="02020603050405020304" pitchFamily="18" charset="0"/>
                <a:cs typeface="Times New Roman" panose="02020603050405020304" pitchFamily="18" charset="0"/>
              </a:rPr>
            </a:br>
            <a:r>
              <a:rPr lang="he-IL" sz="2000" dirty="0">
                <a:latin typeface="Times New Roman" panose="02020603050405020304" pitchFamily="18" charset="0"/>
                <a:cs typeface="Times New Roman" panose="02020603050405020304" pitchFamily="18" charset="0"/>
              </a:rPr>
              <a:t>ג. כל מפלגה תכריז מיהו המועמד שלה להרכבת הממשלה. הוא יכול להיכלל ברשימתה לכנסת או ברשימה של מפלגה אחרת. </a:t>
            </a:r>
            <a:br>
              <a:rPr lang="he-IL" sz="2000" dirty="0">
                <a:latin typeface="Times New Roman" panose="02020603050405020304" pitchFamily="18" charset="0"/>
                <a:cs typeface="Times New Roman" panose="02020603050405020304" pitchFamily="18" charset="0"/>
              </a:rPr>
            </a:br>
            <a:r>
              <a:rPr lang="he-IL" sz="2000" dirty="0">
                <a:latin typeface="Times New Roman" panose="02020603050405020304" pitchFamily="18" charset="0"/>
                <a:cs typeface="Times New Roman" panose="02020603050405020304" pitchFamily="18" charset="0"/>
              </a:rPr>
              <a:t>ד. מועמדים לראשות ממשלה יפרסמו את מדיניות הממשלה שברצונם להקים. </a:t>
            </a:r>
          </a:p>
        </p:txBody>
      </p:sp>
    </p:spTree>
    <p:extLst>
      <p:ext uri="{BB962C8B-B14F-4D97-AF65-F5344CB8AC3E}">
        <p14:creationId xmlns:p14="http://schemas.microsoft.com/office/powerpoint/2010/main" val="31094624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6945C2-4876-4D80-AB6E-1A05DFE604BC}"/>
              </a:ext>
            </a:extLst>
          </p:cNvPr>
          <p:cNvSpPr txBox="1"/>
          <p:nvPr/>
        </p:nvSpPr>
        <p:spPr>
          <a:xfrm>
            <a:off x="1792754" y="1616326"/>
            <a:ext cx="5824083" cy="369332"/>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r>
              <a:rPr lang="he-IL">
                <a:latin typeface="Segoe UI"/>
                <a:cs typeface="Calibri"/>
              </a:rPr>
              <a:t>​</a:t>
            </a:r>
            <a:endParaRPr lang="he-IL">
              <a:latin typeface="Calibri"/>
              <a:cs typeface="Calibri"/>
            </a:endParaRPr>
          </a:p>
        </p:txBody>
      </p:sp>
      <p:sp>
        <p:nvSpPr>
          <p:cNvPr id="4" name="מציין מיקום של תאריך 3">
            <a:extLst>
              <a:ext uri="{FF2B5EF4-FFF2-40B4-BE49-F238E27FC236}">
                <a16:creationId xmlns:a16="http://schemas.microsoft.com/office/drawing/2014/main" id="{6E61BDAD-84B3-49B8-88C5-81534C678751}"/>
              </a:ext>
            </a:extLst>
          </p:cNvPr>
          <p:cNvSpPr>
            <a:spLocks noGrp="1"/>
          </p:cNvSpPr>
          <p:nvPr>
            <p:ph type="dt" sz="half" idx="4294967295"/>
          </p:nvPr>
        </p:nvSpPr>
        <p:spPr>
          <a:xfrm>
            <a:off x="7371761" y="6135809"/>
            <a:ext cx="1167019" cy="369451"/>
          </a:xfrm>
        </p:spPr>
        <p:txBody>
          <a:bodyPr/>
          <a:lstStyle/>
          <a:p>
            <a:fld id="{260E7B57-B029-47BA-9420-5BAA8E6F97FB}"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C290F4FE-B7BC-479C-93C6-6745DA025437}"/>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C7A781BF-F022-4FD0-87CF-35C92B0A49D2}"/>
              </a:ext>
            </a:extLst>
          </p:cNvPr>
          <p:cNvSpPr>
            <a:spLocks noGrp="1"/>
          </p:cNvSpPr>
          <p:nvPr>
            <p:ph type="sldNum" sz="quarter" idx="12"/>
          </p:nvPr>
        </p:nvSpPr>
        <p:spPr/>
        <p:txBody>
          <a:bodyPr/>
          <a:lstStyle/>
          <a:p>
            <a:fld id="{199E282D-D310-42D8-B8FF-78ED45A44D81}" type="slidenum">
              <a:rPr lang="he-IL" smtClean="0"/>
              <a:t>24</a:t>
            </a:fld>
            <a:endParaRPr lang="he-IL"/>
          </a:p>
        </p:txBody>
      </p:sp>
      <p:sp>
        <p:nvSpPr>
          <p:cNvPr id="6" name="TextBox 5">
            <a:extLst>
              <a:ext uri="{FF2B5EF4-FFF2-40B4-BE49-F238E27FC236}">
                <a16:creationId xmlns:a16="http://schemas.microsoft.com/office/drawing/2014/main" id="{8973DEF5-837F-44DF-BB82-CC62131E89FD}"/>
              </a:ext>
            </a:extLst>
          </p:cNvPr>
          <p:cNvSpPr txBox="1"/>
          <p:nvPr/>
        </p:nvSpPr>
        <p:spPr>
          <a:xfrm>
            <a:off x="777240" y="675018"/>
            <a:ext cx="7589520" cy="5755422"/>
          </a:xfrm>
          <a:prstGeom prst="rect">
            <a:avLst/>
          </a:prstGeom>
          <a:noFill/>
        </p:spPr>
        <p:txBody>
          <a:bodyPr wrap="square" rtlCol="1">
            <a:spAutoFit/>
          </a:bodyPr>
          <a:lstStyle/>
          <a:p>
            <a:pPr algn="ctr"/>
            <a:r>
              <a:rPr lang="he-IL" sz="2400" b="1" u="sng" dirty="0">
                <a:latin typeface="Times New Roman" panose="02020603050405020304" pitchFamily="18" charset="0"/>
                <a:cs typeface="Times New Roman" panose="02020603050405020304" pitchFamily="18" charset="0"/>
              </a:rPr>
              <a:t>יוצאים מן הכלל</a:t>
            </a:r>
          </a:p>
          <a:p>
            <a:endParaRPr lang="he-IL" sz="2400" b="1" u="sng" dirty="0">
              <a:latin typeface="Times New Roman" panose="02020603050405020304" pitchFamily="18" charset="0"/>
              <a:cs typeface="Times New Roman" panose="02020603050405020304" pitchFamily="18" charset="0"/>
            </a:endParaRPr>
          </a:p>
          <a:p>
            <a:r>
              <a:rPr lang="he-IL" sz="2000" dirty="0">
                <a:latin typeface="Times New Roman" panose="02020603050405020304" pitchFamily="18" charset="0"/>
                <a:cs typeface="Times New Roman" panose="02020603050405020304" pitchFamily="18" charset="0"/>
              </a:rPr>
              <a:t>ראוי לאפשר התקשרות בהסכמים פוליטיים מסוימים בין חברי כנסת,</a:t>
            </a:r>
          </a:p>
          <a:p>
            <a:r>
              <a:rPr lang="he-IL" sz="2000" dirty="0">
                <a:latin typeface="Times New Roman" panose="02020603050405020304" pitchFamily="18" charset="0"/>
                <a:cs typeface="Times New Roman" panose="02020603050405020304" pitchFamily="18" charset="0"/>
              </a:rPr>
              <a:t>ובלבד שלא יהיה בתהליך יצירת ההסכמה, לחץ שאינו ראוי, ושלא תהיה אכיפה,</a:t>
            </a:r>
            <a:br>
              <a:rPr lang="en-US" sz="2000" dirty="0">
                <a:latin typeface="Times New Roman" panose="02020603050405020304" pitchFamily="18" charset="0"/>
                <a:cs typeface="Times New Roman" panose="02020603050405020304" pitchFamily="18" charset="0"/>
              </a:rPr>
            </a:br>
            <a:r>
              <a:rPr lang="he-IL" sz="2000" dirty="0">
                <a:latin typeface="Times New Roman" panose="02020603050405020304" pitchFamily="18" charset="0"/>
                <a:cs typeface="Times New Roman" panose="02020603050405020304" pitchFamily="18" charset="0"/>
              </a:rPr>
              <a:t>וכן שלא תהיה שום זיקה בין נושא ההסכם ובין נושאים אחרים.</a:t>
            </a:r>
          </a:p>
          <a:p>
            <a:endParaRPr lang="he-IL" sz="2000" dirty="0">
              <a:latin typeface="Times New Roman" panose="02020603050405020304" pitchFamily="18" charset="0"/>
              <a:cs typeface="Times New Roman" panose="02020603050405020304" pitchFamily="18" charset="0"/>
            </a:endParaRPr>
          </a:p>
          <a:p>
            <a:r>
              <a:rPr lang="he-IL" sz="2000" dirty="0">
                <a:latin typeface="Times New Roman" panose="02020603050405020304" pitchFamily="18" charset="0"/>
                <a:cs typeface="Times New Roman" panose="02020603050405020304" pitchFamily="18" charset="0"/>
              </a:rPr>
              <a:t>דוגמאות:</a:t>
            </a:r>
          </a:p>
          <a:p>
            <a:pPr marL="342900" indent="-342900">
              <a:buFontTx/>
              <a:buChar char="-"/>
            </a:pPr>
            <a:r>
              <a:rPr lang="he-IL" sz="2000" dirty="0">
                <a:latin typeface="Times New Roman" panose="02020603050405020304" pitchFamily="18" charset="0"/>
                <a:cs typeface="Times New Roman" panose="02020603050405020304" pitchFamily="18" charset="0"/>
              </a:rPr>
              <a:t>מינויים שעל הכנסת לעשות, לרבות הרכב הממשלה וזהות העומד בראשה,</a:t>
            </a:r>
          </a:p>
          <a:p>
            <a:pPr marL="342900" indent="-342900">
              <a:buFontTx/>
              <a:buChar char="-"/>
            </a:pPr>
            <a:r>
              <a:rPr lang="he-IL" sz="2000" dirty="0">
                <a:latin typeface="Times New Roman" panose="02020603050405020304" pitchFamily="18" charset="0"/>
                <a:cs typeface="Times New Roman" panose="02020603050405020304" pitchFamily="18" charset="0"/>
              </a:rPr>
              <a:t>חוק התקציב. </a:t>
            </a:r>
          </a:p>
          <a:p>
            <a:endParaRPr lang="he-IL" sz="2000" dirty="0">
              <a:latin typeface="Times New Roman" panose="02020603050405020304" pitchFamily="18" charset="0"/>
              <a:cs typeface="Times New Roman" panose="02020603050405020304" pitchFamily="18" charset="0"/>
            </a:endParaRPr>
          </a:p>
          <a:p>
            <a:r>
              <a:rPr lang="he-IL" sz="2000" dirty="0">
                <a:latin typeface="Times New Roman" panose="02020603050405020304" pitchFamily="18" charset="0"/>
                <a:cs typeface="Times New Roman" panose="02020603050405020304" pitchFamily="18" charset="0"/>
              </a:rPr>
              <a:t>הסיבות:  </a:t>
            </a:r>
            <a:br>
              <a:rPr lang="he-IL" sz="2000" dirty="0">
                <a:latin typeface="Times New Roman" panose="02020603050405020304" pitchFamily="18" charset="0"/>
                <a:cs typeface="Times New Roman" panose="02020603050405020304" pitchFamily="18" charset="0"/>
              </a:rPr>
            </a:br>
            <a:endParaRPr lang="he-IL" sz="2000" dirty="0">
              <a:latin typeface="Times New Roman" panose="02020603050405020304" pitchFamily="18" charset="0"/>
              <a:cs typeface="Times New Roman" panose="02020603050405020304" pitchFamily="18" charset="0"/>
            </a:endParaRPr>
          </a:p>
          <a:p>
            <a:r>
              <a:rPr lang="he-IL" sz="2000" dirty="0">
                <a:latin typeface="Times New Roman" panose="02020603050405020304" pitchFamily="18" charset="0"/>
                <a:cs typeface="Times New Roman" panose="02020603050405020304" pitchFamily="18" charset="0"/>
              </a:rPr>
              <a:t>א. בסוגיות אלו יש מקום חשוב לאיזון בין מרכיבי השלם (איזון בין השרים בממשלה או קביעת סדר עדיפויות בהקצאת התקציב), ולכן ראוי לדון על המכלול כחטיבה אחת. </a:t>
            </a:r>
            <a:br>
              <a:rPr lang="he-IL" sz="2000" dirty="0">
                <a:latin typeface="Times New Roman" panose="02020603050405020304" pitchFamily="18" charset="0"/>
                <a:cs typeface="Times New Roman" panose="02020603050405020304" pitchFamily="18" charset="0"/>
              </a:rPr>
            </a:br>
            <a:endParaRPr lang="he-IL" sz="2000" dirty="0">
              <a:latin typeface="Times New Roman" panose="02020603050405020304" pitchFamily="18" charset="0"/>
              <a:cs typeface="Times New Roman" panose="02020603050405020304" pitchFamily="18" charset="0"/>
            </a:endParaRPr>
          </a:p>
          <a:p>
            <a:r>
              <a:rPr lang="he-IL" sz="2000" dirty="0">
                <a:latin typeface="Times New Roman" panose="02020603050405020304" pitchFamily="18" charset="0"/>
                <a:cs typeface="Times New Roman" panose="02020603050405020304" pitchFamily="18" charset="0"/>
              </a:rPr>
              <a:t>ב. אם לא יהיה הסכמים, עלול להיווצר שיתוק בהיעדר רוב לאף הצעה, וכך יצא הציבור נפסד בגלל פגיעה חמורה בניהול ענייני המדינה והממשלה (אי קיום ממשלה או פיזור הכנסת). </a:t>
            </a:r>
          </a:p>
        </p:txBody>
      </p:sp>
    </p:spTree>
    <p:extLst>
      <p:ext uri="{BB962C8B-B14F-4D97-AF65-F5344CB8AC3E}">
        <p14:creationId xmlns:p14="http://schemas.microsoft.com/office/powerpoint/2010/main" val="5414986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6945C2-4876-4D80-AB6E-1A05DFE604BC}"/>
              </a:ext>
            </a:extLst>
          </p:cNvPr>
          <p:cNvSpPr txBox="1"/>
          <p:nvPr/>
        </p:nvSpPr>
        <p:spPr>
          <a:xfrm>
            <a:off x="1792754" y="1616326"/>
            <a:ext cx="5824083" cy="369332"/>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r>
              <a:rPr lang="he-IL">
                <a:latin typeface="Segoe UI"/>
                <a:cs typeface="Calibri"/>
              </a:rPr>
              <a:t>​</a:t>
            </a:r>
            <a:endParaRPr lang="he-IL">
              <a:latin typeface="Calibri"/>
              <a:cs typeface="Calibri"/>
            </a:endParaRPr>
          </a:p>
        </p:txBody>
      </p:sp>
      <p:sp>
        <p:nvSpPr>
          <p:cNvPr id="4" name="מציין מיקום של תאריך 3">
            <a:extLst>
              <a:ext uri="{FF2B5EF4-FFF2-40B4-BE49-F238E27FC236}">
                <a16:creationId xmlns:a16="http://schemas.microsoft.com/office/drawing/2014/main" id="{6E61BDAD-84B3-49B8-88C5-81534C678751}"/>
              </a:ext>
            </a:extLst>
          </p:cNvPr>
          <p:cNvSpPr>
            <a:spLocks noGrp="1"/>
          </p:cNvSpPr>
          <p:nvPr>
            <p:ph type="dt" sz="half" idx="4294967295"/>
          </p:nvPr>
        </p:nvSpPr>
        <p:spPr>
          <a:xfrm>
            <a:off x="7371761" y="6135809"/>
            <a:ext cx="1167019" cy="369451"/>
          </a:xfrm>
        </p:spPr>
        <p:txBody>
          <a:bodyPr/>
          <a:lstStyle/>
          <a:p>
            <a:fld id="{260E7B57-B029-47BA-9420-5BAA8E6F97FB}"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C290F4FE-B7BC-479C-93C6-6745DA025437}"/>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C7A781BF-F022-4FD0-87CF-35C92B0A49D2}"/>
              </a:ext>
            </a:extLst>
          </p:cNvPr>
          <p:cNvSpPr>
            <a:spLocks noGrp="1"/>
          </p:cNvSpPr>
          <p:nvPr>
            <p:ph type="sldNum" sz="quarter" idx="12"/>
          </p:nvPr>
        </p:nvSpPr>
        <p:spPr/>
        <p:txBody>
          <a:bodyPr/>
          <a:lstStyle/>
          <a:p>
            <a:fld id="{199E282D-D310-42D8-B8FF-78ED45A44D81}" type="slidenum">
              <a:rPr lang="he-IL" smtClean="0"/>
              <a:t>25</a:t>
            </a:fld>
            <a:endParaRPr lang="he-IL"/>
          </a:p>
        </p:txBody>
      </p:sp>
      <p:sp>
        <p:nvSpPr>
          <p:cNvPr id="6" name="TextBox 5">
            <a:extLst>
              <a:ext uri="{FF2B5EF4-FFF2-40B4-BE49-F238E27FC236}">
                <a16:creationId xmlns:a16="http://schemas.microsoft.com/office/drawing/2014/main" id="{EBFD9EBF-D4B5-4296-994B-CCFACC65AC14}"/>
              </a:ext>
            </a:extLst>
          </p:cNvPr>
          <p:cNvSpPr txBox="1"/>
          <p:nvPr/>
        </p:nvSpPr>
        <p:spPr>
          <a:xfrm>
            <a:off x="699989" y="969995"/>
            <a:ext cx="7417850" cy="4462760"/>
          </a:xfrm>
          <a:prstGeom prst="rect">
            <a:avLst/>
          </a:prstGeom>
          <a:noFill/>
        </p:spPr>
        <p:txBody>
          <a:bodyPr wrap="square" rtlCol="1">
            <a:spAutoFit/>
          </a:bodyPr>
          <a:lstStyle/>
          <a:p>
            <a:pPr algn="ctr"/>
            <a:r>
              <a:rPr lang="he-IL" sz="2400" b="1" u="sng" dirty="0">
                <a:latin typeface="Times New Roman" panose="02020603050405020304" pitchFamily="18" charset="0"/>
                <a:cs typeface="Times New Roman" panose="02020603050405020304" pitchFamily="18" charset="0"/>
              </a:rPr>
              <a:t> קווי היסוד של הממשלה</a:t>
            </a:r>
          </a:p>
          <a:p>
            <a:endParaRPr lang="he-IL" sz="2000" b="1" u="sng" dirty="0">
              <a:latin typeface="Times New Roman" panose="02020603050405020304" pitchFamily="18" charset="0"/>
              <a:cs typeface="Times New Roman" panose="02020603050405020304" pitchFamily="18" charset="0"/>
            </a:endParaRPr>
          </a:p>
          <a:p>
            <a:r>
              <a:rPr lang="he-IL" sz="2000" dirty="0">
                <a:latin typeface="Times New Roman" panose="02020603050405020304" pitchFamily="18" charset="0"/>
                <a:cs typeface="Times New Roman" panose="02020603050405020304" pitchFamily="18" charset="0"/>
              </a:rPr>
              <a:t>בהחלט ראוי להגיע להסכמה מראש על קווי היסוד של הממשלה בתחומי פעולתה כרשות מבצעת, אך ללא כל התייחסות לחקיקה. </a:t>
            </a:r>
          </a:p>
          <a:p>
            <a:endParaRPr lang="he-IL" sz="2000" dirty="0">
              <a:latin typeface="Times New Roman" panose="02020603050405020304" pitchFamily="18" charset="0"/>
              <a:cs typeface="Times New Roman" panose="02020603050405020304" pitchFamily="18" charset="0"/>
            </a:endParaRPr>
          </a:p>
          <a:p>
            <a:r>
              <a:rPr lang="he-IL" sz="2000" dirty="0">
                <a:latin typeface="Times New Roman" panose="02020603050405020304" pitchFamily="18" charset="0"/>
                <a:cs typeface="Times New Roman" panose="02020603050405020304" pitchFamily="18" charset="0"/>
              </a:rPr>
              <a:t>קווים אלו הם תוכנית הפעולה של הממשלה ושל העומד בראשה. כאשר הכנסת תביע אמון בממשלה, משמעות האמון תהיה ציפייה של העם (באמצעות נציגיו) מהממשלה לפעול לפי קווי היסוד.  </a:t>
            </a:r>
            <a:br>
              <a:rPr lang="he-IL" sz="2000" dirty="0">
                <a:latin typeface="Times New Roman" panose="02020603050405020304" pitchFamily="18" charset="0"/>
                <a:cs typeface="Times New Roman" panose="02020603050405020304" pitchFamily="18" charset="0"/>
              </a:rPr>
            </a:br>
            <a:endParaRPr lang="he-IL" sz="2000" dirty="0">
              <a:latin typeface="Times New Roman" panose="02020603050405020304" pitchFamily="18" charset="0"/>
              <a:cs typeface="Times New Roman" panose="02020603050405020304" pitchFamily="18" charset="0"/>
            </a:endParaRPr>
          </a:p>
          <a:p>
            <a:r>
              <a:rPr lang="he-IL" sz="2000" dirty="0">
                <a:latin typeface="Times New Roman" panose="02020603050405020304" pitchFamily="18" charset="0"/>
                <a:cs typeface="Times New Roman" panose="02020603050405020304" pitchFamily="18" charset="0"/>
              </a:rPr>
              <a:t>קווי היסוד לא צריכים להיות הסכם בין סיעות הכנסת או בין הח"כים, שתומכים בממשלה. </a:t>
            </a:r>
          </a:p>
          <a:p>
            <a:endParaRPr lang="he-IL" sz="2000" dirty="0">
              <a:latin typeface="Times New Roman" panose="02020603050405020304" pitchFamily="18" charset="0"/>
              <a:cs typeface="Times New Roman" panose="02020603050405020304" pitchFamily="18" charset="0"/>
            </a:endParaRPr>
          </a:p>
          <a:p>
            <a:r>
              <a:rPr lang="he-IL" sz="2000" dirty="0">
                <a:latin typeface="Times New Roman" panose="02020603050405020304" pitchFamily="18" charset="0"/>
                <a:cs typeface="Times New Roman" panose="02020603050405020304" pitchFamily="18" charset="0"/>
              </a:rPr>
              <a:t>אי עמידת הממשלה בקווי היסוד עלולה להביא להבעת אי אמון של הכנסת בממשלה, ולהחלפתה.</a:t>
            </a:r>
          </a:p>
        </p:txBody>
      </p:sp>
    </p:spTree>
    <p:extLst>
      <p:ext uri="{BB962C8B-B14F-4D97-AF65-F5344CB8AC3E}">
        <p14:creationId xmlns:p14="http://schemas.microsoft.com/office/powerpoint/2010/main" val="21324952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6945C2-4876-4D80-AB6E-1A05DFE604BC}"/>
              </a:ext>
            </a:extLst>
          </p:cNvPr>
          <p:cNvSpPr txBox="1"/>
          <p:nvPr/>
        </p:nvSpPr>
        <p:spPr>
          <a:xfrm>
            <a:off x="1792754" y="1616326"/>
            <a:ext cx="5824083" cy="369332"/>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r>
              <a:rPr lang="he-IL">
                <a:latin typeface="Segoe UI"/>
                <a:cs typeface="Calibri"/>
              </a:rPr>
              <a:t>​</a:t>
            </a:r>
            <a:endParaRPr lang="he-IL">
              <a:latin typeface="Calibri"/>
              <a:cs typeface="Calibri"/>
            </a:endParaRPr>
          </a:p>
        </p:txBody>
      </p:sp>
      <p:sp>
        <p:nvSpPr>
          <p:cNvPr id="4" name="מציין מיקום של תאריך 3">
            <a:extLst>
              <a:ext uri="{FF2B5EF4-FFF2-40B4-BE49-F238E27FC236}">
                <a16:creationId xmlns:a16="http://schemas.microsoft.com/office/drawing/2014/main" id="{6E61BDAD-84B3-49B8-88C5-81534C678751}"/>
              </a:ext>
            </a:extLst>
          </p:cNvPr>
          <p:cNvSpPr>
            <a:spLocks noGrp="1"/>
          </p:cNvSpPr>
          <p:nvPr>
            <p:ph type="dt" sz="half" idx="4294967295"/>
          </p:nvPr>
        </p:nvSpPr>
        <p:spPr>
          <a:xfrm>
            <a:off x="7371761" y="6135809"/>
            <a:ext cx="1167019" cy="369451"/>
          </a:xfrm>
        </p:spPr>
        <p:txBody>
          <a:bodyPr/>
          <a:lstStyle/>
          <a:p>
            <a:fld id="{260E7B57-B029-47BA-9420-5BAA8E6F97FB}"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C290F4FE-B7BC-479C-93C6-6745DA025437}"/>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C7A781BF-F022-4FD0-87CF-35C92B0A49D2}"/>
              </a:ext>
            </a:extLst>
          </p:cNvPr>
          <p:cNvSpPr>
            <a:spLocks noGrp="1"/>
          </p:cNvSpPr>
          <p:nvPr>
            <p:ph type="sldNum" sz="quarter" idx="12"/>
          </p:nvPr>
        </p:nvSpPr>
        <p:spPr/>
        <p:txBody>
          <a:bodyPr/>
          <a:lstStyle/>
          <a:p>
            <a:fld id="{199E282D-D310-42D8-B8FF-78ED45A44D81}" type="slidenum">
              <a:rPr lang="he-IL" smtClean="0"/>
              <a:t>26</a:t>
            </a:fld>
            <a:endParaRPr lang="he-IL"/>
          </a:p>
        </p:txBody>
      </p:sp>
      <p:sp>
        <p:nvSpPr>
          <p:cNvPr id="6" name="TextBox 5">
            <a:extLst>
              <a:ext uri="{FF2B5EF4-FFF2-40B4-BE49-F238E27FC236}">
                <a16:creationId xmlns:a16="http://schemas.microsoft.com/office/drawing/2014/main" id="{012E8551-F880-47C1-BDFF-1641AFBA3A20}"/>
              </a:ext>
            </a:extLst>
          </p:cNvPr>
          <p:cNvSpPr txBox="1"/>
          <p:nvPr/>
        </p:nvSpPr>
        <p:spPr>
          <a:xfrm flipH="1">
            <a:off x="1935479" y="1339327"/>
            <a:ext cx="6182361" cy="1815882"/>
          </a:xfrm>
          <a:prstGeom prst="rect">
            <a:avLst/>
          </a:prstGeom>
          <a:noFill/>
        </p:spPr>
        <p:txBody>
          <a:bodyPr wrap="square" rtlCol="1">
            <a:spAutoFit/>
          </a:bodyPr>
          <a:lstStyle/>
          <a:p>
            <a:pPr algn="ctr"/>
            <a:r>
              <a:rPr lang="he-IL" sz="2800" b="1">
                <a:latin typeface="Times New Roman" panose="02020603050405020304" pitchFamily="18" charset="0"/>
                <a:cs typeface="Times New Roman" panose="02020603050405020304" pitchFamily="18" charset="0"/>
              </a:rPr>
              <a:t>זכרו, </a:t>
            </a:r>
          </a:p>
          <a:p>
            <a:pPr algn="ctr"/>
            <a:r>
              <a:rPr lang="he-IL" sz="2800" b="1">
                <a:latin typeface="Times New Roman" panose="02020603050405020304" pitchFamily="18" charset="0"/>
                <a:cs typeface="Times New Roman" panose="02020603050405020304" pitchFamily="18" charset="0"/>
              </a:rPr>
              <a:t>מטרת ביטול המשמעת אינה רק </a:t>
            </a:r>
          </a:p>
          <a:p>
            <a:pPr algn="ctr"/>
            <a:r>
              <a:rPr lang="he-IL" sz="2800" b="1">
                <a:latin typeface="Times New Roman" panose="02020603050405020304" pitchFamily="18" charset="0"/>
                <a:cs typeface="Times New Roman" panose="02020603050405020304" pitchFamily="18" charset="0"/>
              </a:rPr>
              <a:t>עזרה לאחרים ולמדינה </a:t>
            </a:r>
          </a:p>
          <a:p>
            <a:pPr algn="ctr"/>
            <a:r>
              <a:rPr lang="he-IL" sz="2800" b="1">
                <a:latin typeface="Times New Roman" panose="02020603050405020304" pitchFamily="18" charset="0"/>
                <a:cs typeface="Times New Roman" panose="02020603050405020304" pitchFamily="18" charset="0"/>
              </a:rPr>
              <a:t>אלא גם עזרה לעצמכם!</a:t>
            </a:r>
            <a:r>
              <a:rPr lang="he-IL" sz="2800">
                <a:latin typeface="Times New Roman" panose="02020603050405020304" pitchFamily="18" charset="0"/>
                <a:cs typeface="Times New Roman" panose="02020603050405020304" pitchFamily="18" charset="0"/>
              </a:rPr>
              <a:t> </a:t>
            </a:r>
          </a:p>
        </p:txBody>
      </p:sp>
      <p:sp>
        <p:nvSpPr>
          <p:cNvPr id="7" name="TextBox 6">
            <a:extLst>
              <a:ext uri="{FF2B5EF4-FFF2-40B4-BE49-F238E27FC236}">
                <a16:creationId xmlns:a16="http://schemas.microsoft.com/office/drawing/2014/main" id="{746DB63E-2F58-4AB3-A40C-8AA541E2339E}"/>
              </a:ext>
            </a:extLst>
          </p:cNvPr>
          <p:cNvSpPr txBox="1"/>
          <p:nvPr/>
        </p:nvSpPr>
        <p:spPr>
          <a:xfrm>
            <a:off x="1842285" y="3801806"/>
            <a:ext cx="6271746" cy="1815882"/>
          </a:xfrm>
          <a:prstGeom prst="rect">
            <a:avLst/>
          </a:prstGeom>
          <a:noFill/>
        </p:spPr>
        <p:txBody>
          <a:bodyPr wrap="square" rtlCol="1">
            <a:spAutoFit/>
          </a:bodyPr>
          <a:lstStyle/>
          <a:p>
            <a:pPr algn="ctr"/>
            <a:r>
              <a:rPr lang="he-IL" sz="2800" b="1" dirty="0">
                <a:latin typeface="Times New Roman" panose="02020603050405020304" pitchFamily="18" charset="0"/>
                <a:cs typeface="Times New Roman" panose="02020603050405020304" pitchFamily="18" charset="0"/>
              </a:rPr>
              <a:t>תודה רבה על תשומת הלב</a:t>
            </a:r>
          </a:p>
          <a:p>
            <a:pPr algn="ctr"/>
            <a:r>
              <a:rPr lang="he-IL" sz="2800" b="1" dirty="0">
                <a:latin typeface="Times New Roman" panose="02020603050405020304" pitchFamily="18" charset="0"/>
                <a:cs typeface="Times New Roman" panose="02020603050405020304" pitchFamily="18" charset="0"/>
              </a:rPr>
              <a:t>ותודה מראש </a:t>
            </a:r>
          </a:p>
          <a:p>
            <a:pPr algn="ctr"/>
            <a:r>
              <a:rPr lang="he-IL" sz="2800" b="1" dirty="0">
                <a:latin typeface="Times New Roman" panose="02020603050405020304" pitchFamily="18" charset="0"/>
                <a:cs typeface="Times New Roman" panose="02020603050405020304" pitchFamily="18" charset="0"/>
              </a:rPr>
              <a:t>למי שיקדם את ביטול המשמעת</a:t>
            </a:r>
          </a:p>
          <a:p>
            <a:pPr algn="ctr"/>
            <a:endParaRPr lang="he-IL" sz="2800" b="1" dirty="0"/>
          </a:p>
        </p:txBody>
      </p:sp>
    </p:spTree>
    <p:extLst>
      <p:ext uri="{BB962C8B-B14F-4D97-AF65-F5344CB8AC3E}">
        <p14:creationId xmlns:p14="http://schemas.microsoft.com/office/powerpoint/2010/main" val="3423769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iterate type="lt">
                                    <p:tmPct val="0"/>
                                  </p:iterate>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fltVal val="0"/>
                                          </p:val>
                                        </p:tav>
                                        <p:tav tm="100000">
                                          <p:val>
                                            <p:strVal val="#ppt_w"/>
                                          </p:val>
                                        </p:tav>
                                      </p:tavLst>
                                    </p:anim>
                                    <p:anim calcmode="lin" valueType="num">
                                      <p:cBhvr>
                                        <p:cTn id="16" dur="1000" fill="hold"/>
                                        <p:tgtEl>
                                          <p:spTgt spid="7"/>
                                        </p:tgtEl>
                                        <p:attrNameLst>
                                          <p:attrName>ppt_h</p:attrName>
                                        </p:attrNameLst>
                                      </p:cBhvr>
                                      <p:tavLst>
                                        <p:tav tm="0">
                                          <p:val>
                                            <p:fltVal val="0"/>
                                          </p:val>
                                        </p:tav>
                                        <p:tav tm="100000">
                                          <p:val>
                                            <p:strVal val="#ppt_h"/>
                                          </p:val>
                                        </p:tav>
                                      </p:tavLst>
                                    </p:anim>
                                    <p:anim calcmode="lin" valueType="num">
                                      <p:cBhvr>
                                        <p:cTn id="17" dur="1000" fill="hold"/>
                                        <p:tgtEl>
                                          <p:spTgt spid="7"/>
                                        </p:tgtEl>
                                        <p:attrNameLst>
                                          <p:attrName>style.rotation</p:attrName>
                                        </p:attrNameLst>
                                      </p:cBhvr>
                                      <p:tavLst>
                                        <p:tav tm="0">
                                          <p:val>
                                            <p:fltVal val="90"/>
                                          </p:val>
                                        </p:tav>
                                        <p:tav tm="100000">
                                          <p:val>
                                            <p:fltVal val="0"/>
                                          </p:val>
                                        </p:tav>
                                      </p:tavLst>
                                    </p:anim>
                                    <p:animEffect transition="in" filter="fade">
                                      <p:cBhvr>
                                        <p:cTn id="18"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39A1EFE-ABFF-4A13-AB53-3C297D642389}"/>
              </a:ext>
            </a:extLst>
          </p:cNvPr>
          <p:cNvSpPr txBox="1"/>
          <p:nvPr/>
        </p:nvSpPr>
        <p:spPr>
          <a:xfrm>
            <a:off x="689519" y="1437705"/>
            <a:ext cx="7541442" cy="4154984"/>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pPr algn="ctr"/>
            <a:r>
              <a:rPr lang="he-IL" sz="2400" b="1" u="sng" dirty="0">
                <a:latin typeface="Times New Roman"/>
                <a:cs typeface="Times New Roman"/>
              </a:rPr>
              <a:t>סדר המצגת</a:t>
            </a:r>
          </a:p>
          <a:p>
            <a:endParaRPr lang="he-IL" sz="2000" dirty="0">
              <a:latin typeface="Times New Roman"/>
              <a:cs typeface="Times New Roman"/>
            </a:endParaRPr>
          </a:p>
          <a:p>
            <a:r>
              <a:rPr lang="he-IL" sz="2000" dirty="0">
                <a:latin typeface="Times New Roman"/>
                <a:cs typeface="Times New Roman"/>
              </a:rPr>
              <a:t>- הצגת הבעיות</a:t>
            </a:r>
            <a:br>
              <a:rPr lang="he-IL" sz="2000" dirty="0">
                <a:latin typeface="Times New Roman"/>
                <a:cs typeface="Times New Roman"/>
              </a:rPr>
            </a:br>
            <a:r>
              <a:rPr lang="he-IL" sz="2000" dirty="0">
                <a:latin typeface="Times New Roman"/>
                <a:cs typeface="Times New Roman"/>
              </a:rPr>
              <a:t>	(להלכה, למעשה, רוח החוק הקיים)</a:t>
            </a:r>
            <a:br>
              <a:rPr lang="he-IL" sz="2000" dirty="0">
                <a:latin typeface="Times New Roman"/>
                <a:cs typeface="Times New Roman"/>
              </a:rPr>
            </a:br>
            <a:r>
              <a:rPr lang="he-IL" sz="2000" dirty="0">
                <a:latin typeface="Times New Roman"/>
                <a:cs typeface="Times New Roman"/>
              </a:rPr>
              <a:t>- הפתרון (לפי החוק הקיים)</a:t>
            </a:r>
            <a:br>
              <a:rPr lang="he-IL" sz="2000" dirty="0">
                <a:latin typeface="Times New Roman"/>
                <a:cs typeface="Times New Roman"/>
              </a:rPr>
            </a:br>
            <a:r>
              <a:rPr lang="he-IL" sz="2000" dirty="0">
                <a:latin typeface="Times New Roman"/>
                <a:cs typeface="Times New Roman"/>
              </a:rPr>
              <a:t>- טענות אפשריות כנגד הפתרון, ותשובות לטענות</a:t>
            </a:r>
            <a:br>
              <a:rPr lang="he-IL" sz="2000" dirty="0">
                <a:latin typeface="Times New Roman"/>
                <a:cs typeface="Times New Roman"/>
              </a:rPr>
            </a:br>
            <a:r>
              <a:rPr lang="he-IL" sz="2000" dirty="0">
                <a:latin typeface="Times New Roman"/>
                <a:cs typeface="Times New Roman"/>
              </a:rPr>
              <a:t>- דרכי יישום הפתרון</a:t>
            </a:r>
            <a:br>
              <a:rPr lang="he-IL" sz="2000" dirty="0">
                <a:latin typeface="Times New Roman"/>
                <a:cs typeface="Times New Roman"/>
              </a:rPr>
            </a:br>
            <a:r>
              <a:rPr lang="he-IL" sz="2000" dirty="0">
                <a:latin typeface="Times New Roman"/>
                <a:cs typeface="Times New Roman"/>
              </a:rPr>
              <a:t>- שונות:</a:t>
            </a:r>
            <a:br>
              <a:rPr lang="en-US" sz="2000" dirty="0">
                <a:latin typeface="Times New Roman"/>
                <a:cs typeface="Times New Roman"/>
              </a:rPr>
            </a:br>
            <a:r>
              <a:rPr lang="he-IL" sz="2000" dirty="0">
                <a:latin typeface="Times New Roman"/>
                <a:cs typeface="Times New Roman"/>
              </a:rPr>
              <a:t>	- צעדים משלימים,</a:t>
            </a:r>
            <a:br>
              <a:rPr lang="en-US" sz="2000" dirty="0">
                <a:latin typeface="Times New Roman"/>
                <a:cs typeface="Times New Roman"/>
              </a:rPr>
            </a:br>
            <a:r>
              <a:rPr lang="he-IL" sz="2000" dirty="0">
                <a:latin typeface="Times New Roman"/>
                <a:cs typeface="Times New Roman"/>
              </a:rPr>
              <a:t>	- יוצאים מן הכלל,</a:t>
            </a:r>
            <a:br>
              <a:rPr lang="en-US" sz="2000" dirty="0">
                <a:latin typeface="Times New Roman"/>
                <a:cs typeface="Times New Roman"/>
              </a:rPr>
            </a:br>
            <a:r>
              <a:rPr lang="he-IL" sz="2000" dirty="0">
                <a:latin typeface="Times New Roman"/>
                <a:cs typeface="Times New Roman"/>
              </a:rPr>
              <a:t>	- קווי יסוד של הממשלה.</a:t>
            </a:r>
            <a:br>
              <a:rPr lang="en-US" sz="2000" dirty="0">
                <a:latin typeface="Times New Roman"/>
                <a:cs typeface="Times New Roman"/>
              </a:rPr>
            </a:br>
            <a:br>
              <a:rPr lang="he-IL" sz="2000" dirty="0">
                <a:latin typeface="Times New Roman"/>
                <a:cs typeface="Times New Roman"/>
              </a:rPr>
            </a:br>
            <a:endParaRPr lang="he-IL" sz="2000" dirty="0">
              <a:latin typeface="Arial"/>
              <a:cs typeface="Arial"/>
            </a:endParaRPr>
          </a:p>
        </p:txBody>
      </p:sp>
      <p:sp>
        <p:nvSpPr>
          <p:cNvPr id="4" name="מציין מיקום של תאריך 3">
            <a:extLst>
              <a:ext uri="{FF2B5EF4-FFF2-40B4-BE49-F238E27FC236}">
                <a16:creationId xmlns:a16="http://schemas.microsoft.com/office/drawing/2014/main" id="{06BC906B-6D30-4C62-A47B-1ECA61392261}"/>
              </a:ext>
            </a:extLst>
          </p:cNvPr>
          <p:cNvSpPr>
            <a:spLocks noGrp="1"/>
          </p:cNvSpPr>
          <p:nvPr>
            <p:ph type="dt" sz="half" idx="4294967295"/>
          </p:nvPr>
        </p:nvSpPr>
        <p:spPr>
          <a:xfrm>
            <a:off x="7371761" y="6135809"/>
            <a:ext cx="1167019" cy="369451"/>
          </a:xfrm>
        </p:spPr>
        <p:txBody>
          <a:bodyPr/>
          <a:lstStyle/>
          <a:p>
            <a:fld id="{DF390EA7-4709-4E49-A90C-EFFD852E529C}"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8E3F6E51-2B56-4EFF-B9F0-1A137965657C}"/>
              </a:ext>
            </a:extLst>
          </p:cNvPr>
          <p:cNvSpPr>
            <a:spLocks noGrp="1"/>
          </p:cNvSpPr>
          <p:nvPr>
            <p:ph type="ftr" sz="quarter" idx="11"/>
          </p:nvPr>
        </p:nvSpPr>
        <p:spPr/>
        <p:txBody>
          <a:bodyPr/>
          <a:lstStyle/>
          <a:p>
            <a:r>
              <a:rPr lang="he-IL">
                <a:solidFill>
                  <a:schemeClr val="tx1"/>
                </a:solidFill>
              </a:rPr>
              <a:t>ביטול המשמעת בכנסת</a:t>
            </a:r>
          </a:p>
        </p:txBody>
      </p:sp>
      <p:sp>
        <p:nvSpPr>
          <p:cNvPr id="5" name="מציין מיקום של מספר שקופית 4">
            <a:extLst>
              <a:ext uri="{FF2B5EF4-FFF2-40B4-BE49-F238E27FC236}">
                <a16:creationId xmlns:a16="http://schemas.microsoft.com/office/drawing/2014/main" id="{AD0E5E57-0C58-44AE-AA72-8922B6D1B0B9}"/>
              </a:ext>
            </a:extLst>
          </p:cNvPr>
          <p:cNvSpPr>
            <a:spLocks noGrp="1"/>
          </p:cNvSpPr>
          <p:nvPr>
            <p:ph type="sldNum" sz="quarter" idx="12"/>
          </p:nvPr>
        </p:nvSpPr>
        <p:spPr/>
        <p:txBody>
          <a:bodyPr/>
          <a:lstStyle/>
          <a:p>
            <a:fld id="{199E282D-D310-42D8-B8FF-78ED45A44D81}" type="slidenum">
              <a:rPr lang="he-IL" smtClean="0"/>
              <a:t>3</a:t>
            </a:fld>
            <a:endParaRPr lang="he-IL"/>
          </a:p>
        </p:txBody>
      </p:sp>
    </p:spTree>
    <p:extLst>
      <p:ext uri="{BB962C8B-B14F-4D97-AF65-F5344CB8AC3E}">
        <p14:creationId xmlns:p14="http://schemas.microsoft.com/office/powerpoint/2010/main" val="1009998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454E12-61D9-4EEC-906F-19B366543C66}"/>
              </a:ext>
            </a:extLst>
          </p:cNvPr>
          <p:cNvSpPr txBox="1"/>
          <p:nvPr/>
        </p:nvSpPr>
        <p:spPr>
          <a:xfrm>
            <a:off x="965200" y="3096107"/>
            <a:ext cx="8013700" cy="2154436"/>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pPr algn="ctr"/>
            <a:endParaRPr lang="he-IL">
              <a:latin typeface="Arial"/>
              <a:cs typeface="Arial"/>
            </a:endParaRPr>
          </a:p>
          <a:p>
            <a:r>
              <a:rPr lang="en-US" sz="2000">
                <a:latin typeface="Times New Roman" panose="02020603050405020304" pitchFamily="18" charset="0"/>
                <a:cs typeface="Times New Roman" panose="02020603050405020304" pitchFamily="18" charset="0"/>
              </a:rPr>
              <a:t>10</a:t>
            </a:r>
            <a:r>
              <a:rPr lang="he-IL" sz="2000">
                <a:latin typeface="Times New Roman" panose="02020603050405020304" pitchFamily="18" charset="0"/>
                <a:cs typeface="Times New Roman" panose="02020603050405020304" pitchFamily="18" charset="0"/>
              </a:rPr>
              <a:t>.   הנהלת הקואליציה ...והיא שתחליט על עמדות הקואליציה בכנסת, </a:t>
            </a:r>
            <a:r>
              <a:rPr lang="he-IL" sz="2000" err="1">
                <a:latin typeface="Times New Roman" panose="02020603050405020304" pitchFamily="18" charset="0"/>
                <a:cs typeface="Times New Roman" panose="02020603050405020304" pitchFamily="18" charset="0"/>
              </a:rPr>
              <a:t>בועדותיה</a:t>
            </a:r>
            <a:r>
              <a:rPr lang="he-IL" sz="2000">
                <a:latin typeface="Times New Roman" panose="02020603050405020304" pitchFamily="18" charset="0"/>
                <a:cs typeface="Times New Roman" panose="02020603050405020304" pitchFamily="18" charset="0"/>
              </a:rPr>
              <a:t> </a:t>
            </a:r>
            <a:br>
              <a:rPr lang="en-US" sz="2000">
                <a:latin typeface="Times New Roman" panose="02020603050405020304" pitchFamily="18" charset="0"/>
                <a:cs typeface="Times New Roman" panose="02020603050405020304" pitchFamily="18" charset="0"/>
              </a:rPr>
            </a:br>
            <a:r>
              <a:rPr lang="he-IL" sz="2000">
                <a:latin typeface="Times New Roman" panose="02020603050405020304" pitchFamily="18" charset="0"/>
                <a:cs typeface="Times New Roman" panose="02020603050405020304" pitchFamily="18" charset="0"/>
              </a:rPr>
              <a:t>ובמוסדותיה, </a:t>
            </a:r>
            <a:r>
              <a:rPr lang="he-IL" sz="2000" err="1">
                <a:latin typeface="Times New Roman" panose="02020603050405020304" pitchFamily="18" charset="0"/>
                <a:cs typeface="Times New Roman" panose="02020603050405020304" pitchFamily="18" charset="0"/>
              </a:rPr>
              <a:t>הכל</a:t>
            </a:r>
            <a:r>
              <a:rPr lang="he-IL" sz="2000">
                <a:latin typeface="Times New Roman" panose="02020603050405020304" pitchFamily="18" charset="0"/>
                <a:cs typeface="Times New Roman" panose="02020603050405020304" pitchFamily="18" charset="0"/>
              </a:rPr>
              <a:t> בהתאמה לעמדות הממשלה ועל דעת ראש הממשלה; </a:t>
            </a:r>
          </a:p>
          <a:p>
            <a:r>
              <a:rPr lang="he-IL" sz="2000">
                <a:latin typeface="Times New Roman" panose="02020603050405020304" pitchFamily="18" charset="0"/>
                <a:cs typeface="Times New Roman" panose="02020603050405020304" pitchFamily="18" charset="0"/>
              </a:rPr>
              <a:t>הנהלת הקואליציה תקבע את השתתפותם ואופן הצבעתם של כל חברי סיעות </a:t>
            </a:r>
            <a:br>
              <a:rPr lang="en-US" sz="2000">
                <a:latin typeface="Times New Roman" panose="02020603050405020304" pitchFamily="18" charset="0"/>
                <a:cs typeface="Times New Roman" panose="02020603050405020304" pitchFamily="18" charset="0"/>
              </a:rPr>
            </a:br>
            <a:r>
              <a:rPr lang="he-IL" sz="2000">
                <a:latin typeface="Times New Roman" panose="02020603050405020304" pitchFamily="18" charset="0"/>
                <a:cs typeface="Times New Roman" panose="02020603050405020304" pitchFamily="18" charset="0"/>
              </a:rPr>
              <a:t>הקואליציה בישיבות הכנסת, הועדות והמוסדות....</a:t>
            </a:r>
          </a:p>
          <a:p>
            <a:pPr algn="ctr"/>
            <a:endParaRPr lang="he-IL">
              <a:latin typeface="Arial"/>
              <a:cs typeface="Arial"/>
            </a:endParaRPr>
          </a:p>
          <a:p>
            <a:pPr algn="ctr"/>
            <a:endParaRPr lang="he-IL">
              <a:latin typeface="Arial"/>
              <a:cs typeface="Arial"/>
            </a:endParaRPr>
          </a:p>
        </p:txBody>
      </p:sp>
      <p:sp>
        <p:nvSpPr>
          <p:cNvPr id="3" name="TextBox 2">
            <a:extLst>
              <a:ext uri="{FF2B5EF4-FFF2-40B4-BE49-F238E27FC236}">
                <a16:creationId xmlns:a16="http://schemas.microsoft.com/office/drawing/2014/main" id="{75E98088-7BD1-4C3D-A434-8B9E3132437F}"/>
              </a:ext>
            </a:extLst>
          </p:cNvPr>
          <p:cNvSpPr txBox="1"/>
          <p:nvPr/>
        </p:nvSpPr>
        <p:spPr>
          <a:xfrm>
            <a:off x="508000" y="774700"/>
            <a:ext cx="8470900" cy="2646878"/>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pPr algn="ctr"/>
            <a:r>
              <a:rPr lang="he-IL" sz="2400" b="1" u="sng" dirty="0">
                <a:latin typeface="Times New Roman" panose="02020603050405020304" pitchFamily="18" charset="0"/>
                <a:cs typeface="Times New Roman" panose="02020603050405020304" pitchFamily="18" charset="0"/>
              </a:rPr>
              <a:t>ציטוטים מ"דרכי עבודת הקואליציה"</a:t>
            </a:r>
          </a:p>
          <a:p>
            <a:pPr algn="ctr"/>
            <a:r>
              <a:rPr lang="he-IL" sz="2400" b="1" u="sng" dirty="0">
                <a:latin typeface="Times New Roman" panose="02020603050405020304" pitchFamily="18" charset="0"/>
                <a:cs typeface="Times New Roman" panose="02020603050405020304" pitchFamily="18" charset="0"/>
              </a:rPr>
              <a:t>(נספח להסכם הקואליציוני משנת 2015)</a:t>
            </a:r>
            <a:endParaRPr lang="he-IL" sz="2400" dirty="0">
              <a:latin typeface="Times New Roman" panose="02020603050405020304" pitchFamily="18" charset="0"/>
              <a:cs typeface="Times New Roman" panose="02020603050405020304" pitchFamily="18" charset="0"/>
            </a:endParaRPr>
          </a:p>
          <a:p>
            <a:endParaRPr lang="he-IL"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2</a:t>
            </a:r>
            <a:r>
              <a:rPr lang="he-IL" sz="2000" dirty="0">
                <a:latin typeface="Times New Roman" panose="02020603050405020304" pitchFamily="18" charset="0"/>
                <a:cs typeface="Times New Roman" panose="02020603050405020304" pitchFamily="18" charset="0"/>
              </a:rPr>
              <a:t>. ... הקואליציה תצביע בעד עמדת הממשלה בכל ההצבעות בכנסת,</a:t>
            </a:r>
            <a:r>
              <a:rPr lang="he-IL" sz="2000" b="1" dirty="0">
                <a:latin typeface="Times New Roman" panose="02020603050405020304" pitchFamily="18" charset="0"/>
                <a:cs typeface="Times New Roman" panose="02020603050405020304" pitchFamily="18" charset="0"/>
              </a:rPr>
              <a:t> </a:t>
            </a:r>
            <a:r>
              <a:rPr lang="he-IL" sz="2000" dirty="0">
                <a:latin typeface="Times New Roman" panose="02020603050405020304" pitchFamily="18" charset="0"/>
                <a:cs typeface="Times New Roman" panose="02020603050405020304" pitchFamily="18" charset="0"/>
              </a:rPr>
              <a:t>תצביע אמון בממשלה, </a:t>
            </a:r>
          </a:p>
          <a:p>
            <a:r>
              <a:rPr lang="he-IL" sz="2000" dirty="0">
                <a:latin typeface="Times New Roman" panose="02020603050405020304" pitchFamily="18" charset="0"/>
                <a:cs typeface="Times New Roman" panose="02020603050405020304" pitchFamily="18" charset="0"/>
              </a:rPr>
              <a:t>תצביע בעד הצעות החלטה, בעד הצעות חוק שיוגשו מטעם הממשלה או יזכו לתמיכתה; </a:t>
            </a:r>
          </a:p>
          <a:p>
            <a:r>
              <a:rPr lang="he-IL" sz="2000" dirty="0">
                <a:latin typeface="Times New Roman" panose="02020603050405020304" pitchFamily="18" charset="0"/>
                <a:cs typeface="Times New Roman" panose="02020603050405020304" pitchFamily="18" charset="0"/>
              </a:rPr>
              <a:t>הקואליציה תצביע נגד, כפי עמדת הממשלה, בכל הנושאים האמורים בסעיף זה כנגד הצעות </a:t>
            </a:r>
          </a:p>
          <a:p>
            <a:r>
              <a:rPr lang="he-IL" sz="2000" dirty="0">
                <a:latin typeface="Times New Roman" panose="02020603050405020304" pitchFamily="18" charset="0"/>
                <a:cs typeface="Times New Roman" panose="02020603050405020304" pitchFamily="18" charset="0"/>
              </a:rPr>
              <a:t>העומדות בניגוד לעמדת הממשלה.</a:t>
            </a:r>
          </a:p>
          <a:p>
            <a:endParaRPr lang="he-IL" dirty="0">
              <a:latin typeface="Arial"/>
              <a:cs typeface="Arial"/>
            </a:endParaRPr>
          </a:p>
        </p:txBody>
      </p:sp>
      <p:sp>
        <p:nvSpPr>
          <p:cNvPr id="5" name="מציין מיקום של תאריך 4">
            <a:extLst>
              <a:ext uri="{FF2B5EF4-FFF2-40B4-BE49-F238E27FC236}">
                <a16:creationId xmlns:a16="http://schemas.microsoft.com/office/drawing/2014/main" id="{9541160E-8D80-41BA-A2A3-C75C33DDC962}"/>
              </a:ext>
            </a:extLst>
          </p:cNvPr>
          <p:cNvSpPr>
            <a:spLocks noGrp="1"/>
          </p:cNvSpPr>
          <p:nvPr>
            <p:ph type="dt" sz="half" idx="4294967295"/>
          </p:nvPr>
        </p:nvSpPr>
        <p:spPr>
          <a:xfrm>
            <a:off x="7371761" y="6135809"/>
            <a:ext cx="1167019" cy="369451"/>
          </a:xfrm>
        </p:spPr>
        <p:txBody>
          <a:bodyPr/>
          <a:lstStyle/>
          <a:p>
            <a:fld id="{CC5A5A77-5687-4659-97BF-7793041ADB48}" type="datetime8">
              <a:rPr lang="he-IL" smtClean="0"/>
              <a:t>09 מרץ 23</a:t>
            </a:fld>
            <a:endParaRPr lang="he-IL"/>
          </a:p>
        </p:txBody>
      </p:sp>
      <p:sp>
        <p:nvSpPr>
          <p:cNvPr id="4" name="מציין מיקום של כותרת תחתונה 3">
            <a:extLst>
              <a:ext uri="{FF2B5EF4-FFF2-40B4-BE49-F238E27FC236}">
                <a16:creationId xmlns:a16="http://schemas.microsoft.com/office/drawing/2014/main" id="{A6478EC0-8175-433E-896C-33A472CA6702}"/>
              </a:ext>
            </a:extLst>
          </p:cNvPr>
          <p:cNvSpPr>
            <a:spLocks noGrp="1"/>
          </p:cNvSpPr>
          <p:nvPr>
            <p:ph type="ftr" sz="quarter" idx="11"/>
          </p:nvPr>
        </p:nvSpPr>
        <p:spPr/>
        <p:txBody>
          <a:bodyPr/>
          <a:lstStyle/>
          <a:p>
            <a:r>
              <a:rPr lang="he-IL" sz="1800" b="1">
                <a:solidFill>
                  <a:srgbClr val="FF0000"/>
                </a:solidFill>
              </a:rPr>
              <a:t>ביטול המשמעת בכנסת</a:t>
            </a:r>
          </a:p>
        </p:txBody>
      </p:sp>
      <p:sp>
        <p:nvSpPr>
          <p:cNvPr id="6" name="מציין מיקום של מספר שקופית 5">
            <a:extLst>
              <a:ext uri="{FF2B5EF4-FFF2-40B4-BE49-F238E27FC236}">
                <a16:creationId xmlns:a16="http://schemas.microsoft.com/office/drawing/2014/main" id="{F07D807C-28A2-4300-A72E-046491D28E65}"/>
              </a:ext>
            </a:extLst>
          </p:cNvPr>
          <p:cNvSpPr>
            <a:spLocks noGrp="1"/>
          </p:cNvSpPr>
          <p:nvPr>
            <p:ph type="sldNum" sz="quarter" idx="12"/>
          </p:nvPr>
        </p:nvSpPr>
        <p:spPr/>
        <p:txBody>
          <a:bodyPr/>
          <a:lstStyle/>
          <a:p>
            <a:fld id="{199E282D-D310-42D8-B8FF-78ED45A44D81}" type="slidenum">
              <a:rPr lang="he-IL" smtClean="0"/>
              <a:t>4</a:t>
            </a:fld>
            <a:endParaRPr lang="he-IL"/>
          </a:p>
        </p:txBody>
      </p:sp>
      <p:sp>
        <p:nvSpPr>
          <p:cNvPr id="7" name="TextBox 6">
            <a:extLst>
              <a:ext uri="{FF2B5EF4-FFF2-40B4-BE49-F238E27FC236}">
                <a16:creationId xmlns:a16="http://schemas.microsoft.com/office/drawing/2014/main" id="{F8CA46ED-0709-4EDC-9A07-CB91F0A163DB}"/>
              </a:ext>
            </a:extLst>
          </p:cNvPr>
          <p:cNvSpPr txBox="1"/>
          <p:nvPr/>
        </p:nvSpPr>
        <p:spPr>
          <a:xfrm flipH="1">
            <a:off x="1257300" y="5323844"/>
            <a:ext cx="7721600" cy="338554"/>
          </a:xfrm>
          <a:prstGeom prst="rect">
            <a:avLst/>
          </a:prstGeom>
          <a:noFill/>
        </p:spPr>
        <p:txBody>
          <a:bodyPr wrap="square" rtlCol="1">
            <a:spAutoFit/>
          </a:bodyPr>
          <a:lstStyle/>
          <a:p>
            <a:pPr algn="l" rtl="0"/>
            <a:r>
              <a:rPr lang="en-US" sz="1600">
                <a:latin typeface="Times New Roman" panose="02020603050405020304" pitchFamily="18" charset="0"/>
                <a:cs typeface="Times New Roman" panose="02020603050405020304" pitchFamily="18" charset="0"/>
              </a:rPr>
              <a:t>https://main.knesset.gov.il/mk/government/documents/kaveiyesod2015.pdf</a:t>
            </a:r>
            <a:endParaRPr lang="he-IL" sz="1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1410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20398CF-BEE5-4CB6-A3F9-2A2345B50E1B}"/>
              </a:ext>
            </a:extLst>
          </p:cNvPr>
          <p:cNvSpPr txBox="1"/>
          <p:nvPr/>
        </p:nvSpPr>
        <p:spPr>
          <a:xfrm>
            <a:off x="628651" y="453462"/>
            <a:ext cx="8102600" cy="4832092"/>
          </a:xfrm>
          <a:prstGeom prst="rect">
            <a:avLst/>
          </a:prstGeom>
          <a:noFill/>
          <a:ln>
            <a:no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pPr algn="ctr"/>
            <a:r>
              <a:rPr lang="he-IL" sz="2400" b="1" u="sng" dirty="0">
                <a:latin typeface="Times New Roman" panose="02020603050405020304" pitchFamily="18" charset="0"/>
                <a:cs typeface="Times New Roman" panose="02020603050405020304" pitchFamily="18" charset="0"/>
              </a:rPr>
              <a:t>ציטוטים מ"דרכי עבודת הקואליציה" (נספח להסכם הקואליציוני) </a:t>
            </a:r>
            <a:br>
              <a:rPr lang="en-US" sz="2400" b="1" u="sng" dirty="0">
                <a:latin typeface="Times New Roman" panose="02020603050405020304" pitchFamily="18" charset="0"/>
                <a:cs typeface="Times New Roman" panose="02020603050405020304" pitchFamily="18" charset="0"/>
              </a:rPr>
            </a:br>
            <a:r>
              <a:rPr lang="he-IL" sz="2400" b="1" u="sng" dirty="0">
                <a:latin typeface="Times New Roman" panose="02020603050405020304" pitchFamily="18" charset="0"/>
                <a:cs typeface="Times New Roman" panose="02020603050405020304" pitchFamily="18" charset="0"/>
              </a:rPr>
              <a:t>המשך</a:t>
            </a:r>
            <a:endParaRPr lang="he-IL" sz="2400" dirty="0">
              <a:latin typeface="Times New Roman" panose="02020603050405020304" pitchFamily="18" charset="0"/>
              <a:cs typeface="Times New Roman" panose="02020603050405020304" pitchFamily="18" charset="0"/>
            </a:endParaRPr>
          </a:p>
          <a:p>
            <a:endParaRPr lang="he-IL" sz="2000" b="1"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11</a:t>
            </a:r>
            <a:r>
              <a:rPr lang="he-IL" sz="2000" dirty="0">
                <a:latin typeface="Times New Roman" panose="02020603050405020304" pitchFamily="18" charset="0"/>
                <a:cs typeface="Times New Roman" panose="02020603050405020304" pitchFamily="18" charset="0"/>
              </a:rPr>
              <a:t>. לא יקדם חבר קואליציה הצעת חוק פרטית לדיון ולהצבעה בלא אישור מטעם הנהלת</a:t>
            </a:r>
          </a:p>
          <a:p>
            <a:r>
              <a:rPr lang="he-IL" sz="2000" dirty="0">
                <a:latin typeface="Times New Roman" panose="02020603050405020304" pitchFamily="18" charset="0"/>
                <a:cs typeface="Times New Roman" panose="02020603050405020304" pitchFamily="18" charset="0"/>
              </a:rPr>
              <a:t>הקואליציה. </a:t>
            </a:r>
          </a:p>
          <a:p>
            <a:endParaRPr lang="he-IL"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17</a:t>
            </a:r>
            <a:r>
              <a:rPr lang="he-IL" sz="2000" dirty="0">
                <a:latin typeface="Times New Roman" panose="02020603050405020304" pitchFamily="18" charset="0"/>
                <a:cs typeface="Times New Roman" panose="02020603050405020304" pitchFamily="18" charset="0"/>
              </a:rPr>
              <a:t>. החלטות הנהלת הקואליציה מחייבות את כל חברי הקואליציה בכל עניין הנוגע </a:t>
            </a:r>
            <a:br>
              <a:rPr lang="en-US" sz="2000" dirty="0">
                <a:latin typeface="Times New Roman" panose="02020603050405020304" pitchFamily="18" charset="0"/>
                <a:cs typeface="Times New Roman" panose="02020603050405020304" pitchFamily="18" charset="0"/>
              </a:rPr>
            </a:br>
            <a:r>
              <a:rPr lang="he-IL" sz="2000" dirty="0">
                <a:latin typeface="Times New Roman" panose="02020603050405020304" pitchFamily="18" charset="0"/>
                <a:cs typeface="Times New Roman" panose="02020603050405020304" pitchFamily="18" charset="0"/>
              </a:rPr>
              <a:t>לעבודת הכנסת וועדותיה ומוסדותיה.</a:t>
            </a:r>
          </a:p>
          <a:p>
            <a:endParaRPr lang="he-IL"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19</a:t>
            </a:r>
            <a:r>
              <a:rPr lang="he-IL" sz="2000" dirty="0">
                <a:latin typeface="Times New Roman" panose="02020603050405020304" pitchFamily="18" charset="0"/>
                <a:cs typeface="Times New Roman" panose="02020603050405020304" pitchFamily="18" charset="0"/>
              </a:rPr>
              <a:t>. חברי הקואליציה כולם יהיו נתונים למשמעת קואליציונית. יו"ר הקואליציה ... אחראי </a:t>
            </a:r>
          </a:p>
          <a:p>
            <a:r>
              <a:rPr lang="he-IL" sz="2000" dirty="0">
                <a:latin typeface="Times New Roman" panose="02020603050405020304" pitchFamily="18" charset="0"/>
                <a:cs typeface="Times New Roman" panose="02020603050405020304" pitchFamily="18" charset="0"/>
              </a:rPr>
              <a:t>להטלת משמעת קואליציונית בהצבעות על הצעות חוק, כאמור בהסכם זה. יושבי ראש </a:t>
            </a:r>
          </a:p>
          <a:p>
            <a:r>
              <a:rPr lang="he-IL" sz="2000" dirty="0">
                <a:latin typeface="Times New Roman" panose="02020603050405020304" pitchFamily="18" charset="0"/>
                <a:cs typeface="Times New Roman" panose="02020603050405020304" pitchFamily="18" charset="0"/>
              </a:rPr>
              <a:t>הסיעות אחראים למשמעת בסיעתם.</a:t>
            </a:r>
          </a:p>
          <a:p>
            <a:endParaRPr lang="he-IL"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20</a:t>
            </a:r>
            <a:r>
              <a:rPr lang="he-IL" sz="2000" dirty="0">
                <a:latin typeface="Times New Roman" panose="02020603050405020304" pitchFamily="18" charset="0"/>
                <a:cs typeface="Times New Roman" panose="02020603050405020304" pitchFamily="18" charset="0"/>
              </a:rPr>
              <a:t>. ראש הממשלה רשאי לפי שיקול דעתו, בכפוף לאמור בהסכמים הקואליציוניים, </a:t>
            </a:r>
            <a:br>
              <a:rPr lang="en-US" sz="2000" dirty="0">
                <a:latin typeface="Times New Roman" panose="02020603050405020304" pitchFamily="18" charset="0"/>
                <a:cs typeface="Times New Roman" panose="02020603050405020304" pitchFamily="18" charset="0"/>
              </a:rPr>
            </a:br>
            <a:r>
              <a:rPr lang="he-IL" sz="2000" dirty="0">
                <a:latin typeface="Times New Roman" panose="02020603050405020304" pitchFamily="18" charset="0"/>
                <a:cs typeface="Times New Roman" panose="02020603050405020304" pitchFamily="18" charset="0"/>
              </a:rPr>
              <a:t>להעניק חופש הצבעה ...</a:t>
            </a:r>
          </a:p>
        </p:txBody>
      </p:sp>
      <p:sp>
        <p:nvSpPr>
          <p:cNvPr id="3" name="TextBox 2">
            <a:extLst>
              <a:ext uri="{FF2B5EF4-FFF2-40B4-BE49-F238E27FC236}">
                <a16:creationId xmlns:a16="http://schemas.microsoft.com/office/drawing/2014/main" id="{DB301F73-DC7F-422E-85F4-EF23384471E1}"/>
              </a:ext>
            </a:extLst>
          </p:cNvPr>
          <p:cNvSpPr txBox="1"/>
          <p:nvPr/>
        </p:nvSpPr>
        <p:spPr>
          <a:xfrm>
            <a:off x="3200400" y="3200400"/>
            <a:ext cx="2743200" cy="369332"/>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pPr algn="ctr"/>
            <a:endParaRPr lang="he-IL">
              <a:latin typeface="Arial"/>
              <a:cs typeface="Arial"/>
            </a:endParaRPr>
          </a:p>
        </p:txBody>
      </p:sp>
      <p:sp>
        <p:nvSpPr>
          <p:cNvPr id="5" name="מציין מיקום של תאריך 4">
            <a:extLst>
              <a:ext uri="{FF2B5EF4-FFF2-40B4-BE49-F238E27FC236}">
                <a16:creationId xmlns:a16="http://schemas.microsoft.com/office/drawing/2014/main" id="{1F474514-9014-4E3B-97F7-D5EE6ACDFE02}"/>
              </a:ext>
            </a:extLst>
          </p:cNvPr>
          <p:cNvSpPr>
            <a:spLocks noGrp="1"/>
          </p:cNvSpPr>
          <p:nvPr>
            <p:ph type="dt" sz="half" idx="4294967295"/>
          </p:nvPr>
        </p:nvSpPr>
        <p:spPr>
          <a:xfrm>
            <a:off x="7371761" y="6135809"/>
            <a:ext cx="1167019" cy="369451"/>
          </a:xfrm>
        </p:spPr>
        <p:txBody>
          <a:bodyPr/>
          <a:lstStyle/>
          <a:p>
            <a:fld id="{8599853D-4E75-48BC-BAD2-270E8AA5991D}" type="datetime8">
              <a:rPr lang="he-IL" smtClean="0"/>
              <a:t>09 מרץ 23</a:t>
            </a:fld>
            <a:endParaRPr lang="he-IL"/>
          </a:p>
        </p:txBody>
      </p:sp>
      <p:sp>
        <p:nvSpPr>
          <p:cNvPr id="4" name="מציין מיקום של כותרת תחתונה 3">
            <a:extLst>
              <a:ext uri="{FF2B5EF4-FFF2-40B4-BE49-F238E27FC236}">
                <a16:creationId xmlns:a16="http://schemas.microsoft.com/office/drawing/2014/main" id="{195C8343-68AF-4389-8D7F-803D84E50E4C}"/>
              </a:ext>
            </a:extLst>
          </p:cNvPr>
          <p:cNvSpPr>
            <a:spLocks noGrp="1"/>
          </p:cNvSpPr>
          <p:nvPr>
            <p:ph type="ftr" sz="quarter" idx="11"/>
          </p:nvPr>
        </p:nvSpPr>
        <p:spPr/>
        <p:txBody>
          <a:bodyPr/>
          <a:lstStyle/>
          <a:p>
            <a:r>
              <a:rPr lang="he-IL"/>
              <a:t>ביטול המשמעת בכנסת</a:t>
            </a:r>
          </a:p>
        </p:txBody>
      </p:sp>
      <p:sp>
        <p:nvSpPr>
          <p:cNvPr id="6" name="מציין מיקום של מספר שקופית 5">
            <a:extLst>
              <a:ext uri="{FF2B5EF4-FFF2-40B4-BE49-F238E27FC236}">
                <a16:creationId xmlns:a16="http://schemas.microsoft.com/office/drawing/2014/main" id="{9A219CBE-0B92-49CF-86B4-0A1C5DD0B5CD}"/>
              </a:ext>
            </a:extLst>
          </p:cNvPr>
          <p:cNvSpPr>
            <a:spLocks noGrp="1"/>
          </p:cNvSpPr>
          <p:nvPr>
            <p:ph type="sldNum" sz="quarter" idx="12"/>
          </p:nvPr>
        </p:nvSpPr>
        <p:spPr/>
        <p:txBody>
          <a:bodyPr/>
          <a:lstStyle/>
          <a:p>
            <a:fld id="{199E282D-D310-42D8-B8FF-78ED45A44D81}" type="slidenum">
              <a:rPr lang="he-IL" smtClean="0"/>
              <a:t>5</a:t>
            </a:fld>
            <a:endParaRPr lang="he-IL"/>
          </a:p>
        </p:txBody>
      </p:sp>
    </p:spTree>
    <p:extLst>
      <p:ext uri="{BB962C8B-B14F-4D97-AF65-F5344CB8AC3E}">
        <p14:creationId xmlns:p14="http://schemas.microsoft.com/office/powerpoint/2010/main" val="2573311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35D3816-4621-40A5-80B6-E2C84CF39988}"/>
              </a:ext>
            </a:extLst>
          </p:cNvPr>
          <p:cNvSpPr txBox="1"/>
          <p:nvPr/>
        </p:nvSpPr>
        <p:spPr>
          <a:xfrm>
            <a:off x="199972" y="1251827"/>
            <a:ext cx="8432800" cy="4185761"/>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pPr algn="ctr"/>
            <a:r>
              <a:rPr lang="he-IL" sz="2400" b="1" u="sng" dirty="0">
                <a:latin typeface="Times New Roman" panose="02020603050405020304" pitchFamily="18" charset="0"/>
                <a:cs typeface="Times New Roman" panose="02020603050405020304" pitchFamily="18" charset="0"/>
              </a:rPr>
              <a:t>ציטוטים מ"דרכי עבודת הקואליציה" (נספח להסכם הקואליציוני)</a:t>
            </a:r>
            <a:br>
              <a:rPr lang="en-US" sz="2400" b="1" u="sng">
                <a:latin typeface="Times New Roman" panose="02020603050405020304" pitchFamily="18" charset="0"/>
                <a:cs typeface="Times New Roman" panose="02020603050405020304" pitchFamily="18" charset="0"/>
              </a:rPr>
            </a:br>
            <a:r>
              <a:rPr lang="he-IL" sz="2400" b="1" u="sng">
                <a:latin typeface="Times New Roman" panose="02020603050405020304" pitchFamily="18" charset="0"/>
                <a:cs typeface="Times New Roman" panose="02020603050405020304" pitchFamily="18" charset="0"/>
              </a:rPr>
              <a:t>המשך</a:t>
            </a:r>
            <a:endParaRPr lang="he-IL" sz="2400" dirty="0">
              <a:latin typeface="Times New Roman" panose="02020603050405020304" pitchFamily="18" charset="0"/>
              <a:cs typeface="Times New Roman" panose="02020603050405020304" pitchFamily="18" charset="0"/>
            </a:endParaRPr>
          </a:p>
          <a:p>
            <a:endParaRPr lang="he-IL"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21</a:t>
            </a:r>
            <a:r>
              <a:rPr lang="he-IL" sz="2000" dirty="0">
                <a:latin typeface="Times New Roman" panose="02020603050405020304" pitchFamily="18" charset="0"/>
                <a:cs typeface="Times New Roman" panose="02020603050405020304" pitchFamily="18" charset="0"/>
              </a:rPr>
              <a:t>. יו"ר הקואליציה רשאי לפי שיקול דעתו, בכפוף לאמור בהסכמים הקואליציוניים, להעניק </a:t>
            </a:r>
          </a:p>
          <a:p>
            <a:r>
              <a:rPr lang="he-IL" sz="2000" dirty="0">
                <a:latin typeface="Times New Roman" panose="02020603050405020304" pitchFamily="18" charset="0"/>
                <a:cs typeface="Times New Roman" panose="02020603050405020304" pitchFamily="18" charset="0"/>
              </a:rPr>
              <a:t>חופש  הצבעה ...</a:t>
            </a:r>
          </a:p>
          <a:p>
            <a:endParaRPr lang="he-IL"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24</a:t>
            </a:r>
            <a:r>
              <a:rPr lang="he-IL" sz="2000" dirty="0">
                <a:latin typeface="Times New Roman" panose="02020603050405020304" pitchFamily="18" charset="0"/>
                <a:cs typeface="Times New Roman" panose="02020603050405020304" pitchFamily="18" charset="0"/>
              </a:rPr>
              <a:t>. חברי הקואליציה לא יקדמו במליאה או </a:t>
            </a:r>
            <a:r>
              <a:rPr lang="he-IL" sz="2000" dirty="0" err="1">
                <a:latin typeface="Times New Roman" panose="02020603050405020304" pitchFamily="18" charset="0"/>
                <a:cs typeface="Times New Roman" panose="02020603050405020304" pitchFamily="18" charset="0"/>
              </a:rPr>
              <a:t>בועדות</a:t>
            </a:r>
            <a:r>
              <a:rPr lang="he-IL" sz="2000" dirty="0">
                <a:latin typeface="Times New Roman" panose="02020603050405020304" pitchFamily="18" charset="0"/>
                <a:cs typeface="Times New Roman" panose="02020603050405020304" pitchFamily="18" charset="0"/>
              </a:rPr>
              <a:t> הכנסת הצעת חוק פרטית, שהממשלה </a:t>
            </a:r>
          </a:p>
          <a:p>
            <a:r>
              <a:rPr lang="he-IL" sz="2000" dirty="0">
                <a:latin typeface="Times New Roman" panose="02020603050405020304" pitchFamily="18" charset="0"/>
                <a:cs typeface="Times New Roman" panose="02020603050405020304" pitchFamily="18" charset="0"/>
              </a:rPr>
              <a:t>החליטה להתנגד לה או שהוגש ערר למליאת הממשלה שטרם הוכרע. ....</a:t>
            </a:r>
          </a:p>
          <a:p>
            <a:endParaRPr lang="he-IL"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27</a:t>
            </a:r>
            <a:r>
              <a:rPr lang="he-IL" sz="2000" dirty="0">
                <a:latin typeface="Times New Roman" panose="02020603050405020304" pitchFamily="18" charset="0"/>
                <a:cs typeface="Times New Roman" panose="02020603050405020304" pitchFamily="18" charset="0"/>
              </a:rPr>
              <a:t>. הוצע תיקון משמעותי בהצעת חוק שהגישה הממשלה לכנסת, בעת הדיון בה בוועדה </a:t>
            </a:r>
          </a:p>
          <a:p>
            <a:r>
              <a:rPr lang="he-IL" sz="2000" dirty="0">
                <a:latin typeface="Times New Roman" panose="02020603050405020304" pitchFamily="18" charset="0"/>
                <a:cs typeface="Times New Roman" panose="02020603050405020304" pitchFamily="18" charset="0"/>
              </a:rPr>
              <a:t>של הכנסת, ... לעכב כל הצבעה על התיקון ולדווח על כך לשר המתאם בין </a:t>
            </a:r>
          </a:p>
          <a:p>
            <a:r>
              <a:rPr lang="he-IL" sz="2000" dirty="0">
                <a:latin typeface="Times New Roman" panose="02020603050405020304" pitchFamily="18" charset="0"/>
                <a:cs typeface="Times New Roman" panose="02020603050405020304" pitchFamily="18" charset="0"/>
              </a:rPr>
              <a:t>הממשלה לכנסת ...</a:t>
            </a:r>
          </a:p>
          <a:p>
            <a:pPr algn="ctr"/>
            <a:endParaRPr lang="he-IL" dirty="0">
              <a:latin typeface="Arial"/>
              <a:cs typeface="Arial"/>
            </a:endParaRPr>
          </a:p>
        </p:txBody>
      </p:sp>
      <p:sp>
        <p:nvSpPr>
          <p:cNvPr id="4" name="מציין מיקום של תאריך 3">
            <a:extLst>
              <a:ext uri="{FF2B5EF4-FFF2-40B4-BE49-F238E27FC236}">
                <a16:creationId xmlns:a16="http://schemas.microsoft.com/office/drawing/2014/main" id="{D44470CF-0A73-4A60-8A97-667E2B807490}"/>
              </a:ext>
            </a:extLst>
          </p:cNvPr>
          <p:cNvSpPr>
            <a:spLocks noGrp="1"/>
          </p:cNvSpPr>
          <p:nvPr>
            <p:ph type="dt" sz="half" idx="4294967295"/>
          </p:nvPr>
        </p:nvSpPr>
        <p:spPr>
          <a:xfrm>
            <a:off x="7371761" y="6135809"/>
            <a:ext cx="1167019" cy="369451"/>
          </a:xfrm>
        </p:spPr>
        <p:txBody>
          <a:bodyPr/>
          <a:lstStyle/>
          <a:p>
            <a:fld id="{10ED4182-B9CB-4C60-A177-A72AAF638E8E}"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DC7526A8-CDEE-4E70-8F2B-9615CEFB7C0E}"/>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A59FDA90-98EC-47FC-B4B8-D44BD9730635}"/>
              </a:ext>
            </a:extLst>
          </p:cNvPr>
          <p:cNvSpPr>
            <a:spLocks noGrp="1"/>
          </p:cNvSpPr>
          <p:nvPr>
            <p:ph type="sldNum" sz="quarter" idx="12"/>
          </p:nvPr>
        </p:nvSpPr>
        <p:spPr/>
        <p:txBody>
          <a:bodyPr/>
          <a:lstStyle/>
          <a:p>
            <a:fld id="{199E282D-D310-42D8-B8FF-78ED45A44D81}" type="slidenum">
              <a:rPr lang="he-IL" smtClean="0"/>
              <a:t>6</a:t>
            </a:fld>
            <a:endParaRPr lang="he-IL"/>
          </a:p>
        </p:txBody>
      </p:sp>
    </p:spTree>
    <p:extLst>
      <p:ext uri="{BB962C8B-B14F-4D97-AF65-F5344CB8AC3E}">
        <p14:creationId xmlns:p14="http://schemas.microsoft.com/office/powerpoint/2010/main" val="145443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E086222-7092-4406-9360-CD978DDBFF9F}"/>
              </a:ext>
            </a:extLst>
          </p:cNvPr>
          <p:cNvSpPr txBox="1"/>
          <p:nvPr/>
        </p:nvSpPr>
        <p:spPr>
          <a:xfrm>
            <a:off x="476251" y="650580"/>
            <a:ext cx="8039100" cy="4739759"/>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pPr algn="ctr"/>
            <a:endParaRPr lang="he-IL" b="1" u="sng"/>
          </a:p>
          <a:p>
            <a:pPr algn="ctr"/>
            <a:r>
              <a:rPr lang="he-IL" sz="2400" b="1" u="sng">
                <a:latin typeface="Times New Roman" panose="02020603050405020304" pitchFamily="18" charset="0"/>
                <a:cs typeface="Times New Roman" panose="02020603050405020304" pitchFamily="18" charset="0"/>
              </a:rPr>
              <a:t>הסכם קואליציוני הליכוד – כולנו   </a:t>
            </a:r>
            <a:r>
              <a:rPr lang="en-US" sz="2400" b="1" u="sng">
                <a:latin typeface="Times New Roman" panose="02020603050405020304" pitchFamily="18" charset="0"/>
                <a:cs typeface="Times New Roman" panose="02020603050405020304" pitchFamily="18" charset="0"/>
              </a:rPr>
              <a:t>29/4/15</a:t>
            </a:r>
            <a:endParaRPr lang="he-IL" sz="2400" b="1" u="sng">
              <a:latin typeface="Times New Roman" panose="02020603050405020304" pitchFamily="18" charset="0"/>
              <a:cs typeface="Times New Roman" panose="02020603050405020304" pitchFamily="18" charset="0"/>
            </a:endParaRPr>
          </a:p>
          <a:p>
            <a:endParaRPr lang="he-IL" sz="2000">
              <a:latin typeface="Times New Roman" panose="02020603050405020304" pitchFamily="18" charset="0"/>
              <a:cs typeface="Times New Roman" panose="02020603050405020304" pitchFamily="18" charset="0"/>
            </a:endParaRPr>
          </a:p>
          <a:p>
            <a:endParaRPr lang="he-IL" sz="2000">
              <a:latin typeface="Times New Roman" panose="02020603050405020304" pitchFamily="18" charset="0"/>
              <a:cs typeface="Times New Roman" panose="02020603050405020304" pitchFamily="18" charset="0"/>
            </a:endParaRPr>
          </a:p>
          <a:p>
            <a:r>
              <a:rPr lang="he-IL" sz="2000">
                <a:latin typeface="Times New Roman" panose="02020603050405020304" pitchFamily="18" charset="0"/>
                <a:cs typeface="Times New Roman" panose="02020603050405020304" pitchFamily="18" charset="0"/>
              </a:rPr>
              <a:t>8.  ... הסיעות השותפות לקואליציה ... ויפעלו לאכיפת משמעת קואליציונית על הסיעות </a:t>
            </a:r>
          </a:p>
          <a:p>
            <a:r>
              <a:rPr lang="he-IL" sz="2000">
                <a:latin typeface="Times New Roman" panose="02020603050405020304" pitchFamily="18" charset="0"/>
                <a:cs typeface="Times New Roman" panose="02020603050405020304" pitchFamily="18" charset="0"/>
              </a:rPr>
              <a:t>ומשמעת סיעתית.</a:t>
            </a:r>
          </a:p>
          <a:p>
            <a:endParaRPr lang="he-IL" sz="2000">
              <a:latin typeface="Times New Roman" panose="02020603050405020304" pitchFamily="18" charset="0"/>
              <a:cs typeface="Times New Roman" panose="02020603050405020304" pitchFamily="18" charset="0"/>
            </a:endParaRPr>
          </a:p>
          <a:p>
            <a:r>
              <a:rPr lang="he-IL" sz="2000">
                <a:latin typeface="Times New Roman" panose="02020603050405020304" pitchFamily="18" charset="0"/>
                <a:cs typeface="Times New Roman" panose="02020603050405020304" pitchFamily="18" charset="0"/>
              </a:rPr>
              <a:t>27. יוקם מנגנון לתיאום עמדות במחלוקות הנוגעות להחלטה או לחקיקה בעלת </a:t>
            </a:r>
          </a:p>
          <a:p>
            <a:r>
              <a:rPr lang="he-IL" sz="2000">
                <a:latin typeface="Times New Roman" panose="02020603050405020304" pitchFamily="18" charset="0"/>
                <a:cs typeface="Times New Roman" panose="02020603050405020304" pitchFamily="18" charset="0"/>
              </a:rPr>
              <a:t>משמעות תקציבית ...  </a:t>
            </a:r>
          </a:p>
          <a:p>
            <a:r>
              <a:rPr lang="he-IL" sz="2000">
                <a:latin typeface="Times New Roman" panose="02020603050405020304" pitchFamily="18" charset="0"/>
                <a:cs typeface="Times New Roman" panose="02020603050405020304" pitchFamily="18" charset="0"/>
              </a:rPr>
              <a:t>ככל שתהיה מחלוקת בין משרד האוצר למשרד ראש הממשלה </a:t>
            </a:r>
            <a:br>
              <a:rPr lang="he-IL" sz="2000">
                <a:latin typeface="Times New Roman" panose="02020603050405020304" pitchFamily="18" charset="0"/>
                <a:cs typeface="Times New Roman" panose="02020603050405020304" pitchFamily="18" charset="0"/>
              </a:rPr>
            </a:br>
            <a:r>
              <a:rPr lang="he-IL" sz="2000">
                <a:latin typeface="Times New Roman" panose="02020603050405020304" pitchFamily="18" charset="0"/>
                <a:cs typeface="Times New Roman" panose="02020603050405020304" pitchFamily="18" charset="0"/>
              </a:rPr>
              <a:t>... יידון הנושא בין הממונה על התקציבים ובין מנכ"ל משרד רוה"מ. </a:t>
            </a:r>
            <a:br>
              <a:rPr lang="he-IL" sz="2000">
                <a:latin typeface="Times New Roman" panose="02020603050405020304" pitchFamily="18" charset="0"/>
                <a:cs typeface="Times New Roman" panose="02020603050405020304" pitchFamily="18" charset="0"/>
              </a:rPr>
            </a:br>
            <a:r>
              <a:rPr lang="he-IL" sz="2000">
                <a:latin typeface="Times New Roman" panose="02020603050405020304" pitchFamily="18" charset="0"/>
                <a:cs typeface="Times New Roman" panose="02020603050405020304" pitchFamily="18" charset="0"/>
              </a:rPr>
              <a:t>ככל שלא יגיעו להסכמה ... יעלה הנושא לדיון בין ראש הממשלה לשר האוצר.</a:t>
            </a:r>
          </a:p>
          <a:p>
            <a:endParaRPr lang="he-IL" sz="2000">
              <a:latin typeface="Times New Roman" panose="02020603050405020304" pitchFamily="18" charset="0"/>
              <a:cs typeface="Times New Roman" panose="02020603050405020304" pitchFamily="18" charset="0"/>
            </a:endParaRPr>
          </a:p>
          <a:p>
            <a:endParaRPr lang="he-IL" sz="2000">
              <a:latin typeface="Times New Roman" panose="02020603050405020304" pitchFamily="18" charset="0"/>
              <a:cs typeface="Times New Roman" panose="02020603050405020304" pitchFamily="18" charset="0"/>
            </a:endParaRPr>
          </a:p>
          <a:p>
            <a:pPr algn="l" rtl="0"/>
            <a:r>
              <a:rPr lang="en-US" sz="1600">
                <a:latin typeface="Times New Roman" panose="02020603050405020304" pitchFamily="18" charset="0"/>
                <a:cs typeface="Times New Roman" panose="02020603050405020304" pitchFamily="18" charset="0"/>
              </a:rPr>
              <a:t>          https://main.knesset.gov.il/mk/government/documents/Coalition2015_1.pdf</a:t>
            </a:r>
            <a:endParaRPr lang="he-IL" sz="1600">
              <a:latin typeface="Times New Roman" panose="02020603050405020304" pitchFamily="18" charset="0"/>
              <a:cs typeface="Times New Roman" panose="02020603050405020304" pitchFamily="18" charset="0"/>
            </a:endParaRPr>
          </a:p>
        </p:txBody>
      </p:sp>
      <p:sp>
        <p:nvSpPr>
          <p:cNvPr id="4" name="מציין מיקום של תאריך 3">
            <a:extLst>
              <a:ext uri="{FF2B5EF4-FFF2-40B4-BE49-F238E27FC236}">
                <a16:creationId xmlns:a16="http://schemas.microsoft.com/office/drawing/2014/main" id="{6A4BF08C-14EB-4A5C-BC9D-11D232C90C9D}"/>
              </a:ext>
            </a:extLst>
          </p:cNvPr>
          <p:cNvSpPr>
            <a:spLocks noGrp="1"/>
          </p:cNvSpPr>
          <p:nvPr>
            <p:ph type="dt" sz="half" idx="4294967295"/>
          </p:nvPr>
        </p:nvSpPr>
        <p:spPr>
          <a:xfrm>
            <a:off x="7371761" y="6135809"/>
            <a:ext cx="1167019" cy="369451"/>
          </a:xfrm>
        </p:spPr>
        <p:txBody>
          <a:bodyPr/>
          <a:lstStyle/>
          <a:p>
            <a:fld id="{28E21EDF-880E-44DD-A26F-E3315CE962E3}"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45A74A02-B87F-47B2-AB9E-717A0E5E3965}"/>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6E7A3A0D-1AE4-45C3-B3C2-E3602C6F1AFA}"/>
              </a:ext>
            </a:extLst>
          </p:cNvPr>
          <p:cNvSpPr>
            <a:spLocks noGrp="1"/>
          </p:cNvSpPr>
          <p:nvPr>
            <p:ph type="sldNum" sz="quarter" idx="12"/>
          </p:nvPr>
        </p:nvSpPr>
        <p:spPr/>
        <p:txBody>
          <a:bodyPr/>
          <a:lstStyle/>
          <a:p>
            <a:fld id="{199E282D-D310-42D8-B8FF-78ED45A44D81}" type="slidenum">
              <a:rPr lang="he-IL" smtClean="0"/>
              <a:t>7</a:t>
            </a:fld>
            <a:endParaRPr lang="he-IL"/>
          </a:p>
        </p:txBody>
      </p:sp>
    </p:spTree>
    <p:extLst>
      <p:ext uri="{BB962C8B-B14F-4D97-AF65-F5344CB8AC3E}">
        <p14:creationId xmlns:p14="http://schemas.microsoft.com/office/powerpoint/2010/main" val="1723625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של תאריך 3">
            <a:extLst>
              <a:ext uri="{FF2B5EF4-FFF2-40B4-BE49-F238E27FC236}">
                <a16:creationId xmlns:a16="http://schemas.microsoft.com/office/drawing/2014/main" id="{18680706-B157-4432-B634-27398B4012CA}"/>
              </a:ext>
            </a:extLst>
          </p:cNvPr>
          <p:cNvSpPr>
            <a:spLocks noGrp="1"/>
          </p:cNvSpPr>
          <p:nvPr>
            <p:ph type="dt" sz="half" idx="4294967295"/>
          </p:nvPr>
        </p:nvSpPr>
        <p:spPr>
          <a:xfrm>
            <a:off x="7371761" y="6135809"/>
            <a:ext cx="1167019" cy="369451"/>
          </a:xfrm>
        </p:spPr>
        <p:txBody>
          <a:bodyPr/>
          <a:lstStyle/>
          <a:p>
            <a:fld id="{BA9B29A5-95D4-4336-BA0A-8BAAF70E905B}"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92551534-7785-4FA5-BB99-AD740383224D}"/>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F93097EC-8FAA-418E-991C-338797A72229}"/>
              </a:ext>
            </a:extLst>
          </p:cNvPr>
          <p:cNvSpPr>
            <a:spLocks noGrp="1"/>
          </p:cNvSpPr>
          <p:nvPr>
            <p:ph type="sldNum" sz="quarter" idx="12"/>
          </p:nvPr>
        </p:nvSpPr>
        <p:spPr/>
        <p:txBody>
          <a:bodyPr/>
          <a:lstStyle/>
          <a:p>
            <a:fld id="{199E282D-D310-42D8-B8FF-78ED45A44D81}" type="slidenum">
              <a:rPr lang="he-IL" smtClean="0"/>
              <a:t>8</a:t>
            </a:fld>
            <a:endParaRPr lang="he-IL"/>
          </a:p>
        </p:txBody>
      </p:sp>
      <p:sp>
        <p:nvSpPr>
          <p:cNvPr id="11" name="TextBox 10">
            <a:extLst>
              <a:ext uri="{FF2B5EF4-FFF2-40B4-BE49-F238E27FC236}">
                <a16:creationId xmlns:a16="http://schemas.microsoft.com/office/drawing/2014/main" id="{9A36B4EA-0C66-4BE7-89A8-E7A013198E8B}"/>
              </a:ext>
            </a:extLst>
          </p:cNvPr>
          <p:cNvSpPr txBox="1"/>
          <p:nvPr/>
        </p:nvSpPr>
        <p:spPr>
          <a:xfrm>
            <a:off x="771683" y="783576"/>
            <a:ext cx="7886700" cy="738664"/>
          </a:xfrm>
          <a:prstGeom prst="rect">
            <a:avLst/>
          </a:prstGeom>
          <a:noFill/>
        </p:spPr>
        <p:txBody>
          <a:bodyPr wrap="square" rtlCol="1">
            <a:spAutoFit/>
          </a:bodyPr>
          <a:lstStyle/>
          <a:p>
            <a:pPr algn="ctr"/>
            <a:r>
              <a:rPr lang="he-IL" sz="2400" b="1" u="sng">
                <a:latin typeface="Times New Roman" panose="02020603050405020304" pitchFamily="18" charset="0"/>
                <a:cs typeface="Times New Roman" panose="02020603050405020304" pitchFamily="18" charset="0"/>
              </a:rPr>
              <a:t>דוגמא ראשונה להשפעת המשמעת</a:t>
            </a:r>
          </a:p>
          <a:p>
            <a:endParaRPr lang="he-IL"/>
          </a:p>
        </p:txBody>
      </p:sp>
      <p:pic>
        <p:nvPicPr>
          <p:cNvPr id="12" name="תמונה 11">
            <a:extLst>
              <a:ext uri="{FF2B5EF4-FFF2-40B4-BE49-F238E27FC236}">
                <a16:creationId xmlns:a16="http://schemas.microsoft.com/office/drawing/2014/main" id="{AE15FD2A-74FA-4931-A82C-13DA6142C0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9840" y="1442720"/>
            <a:ext cx="6959600" cy="4399279"/>
          </a:xfrm>
          <a:prstGeom prst="rect">
            <a:avLst/>
          </a:prstGeom>
        </p:spPr>
      </p:pic>
    </p:spTree>
    <p:extLst>
      <p:ext uri="{BB962C8B-B14F-4D97-AF65-F5344CB8AC3E}">
        <p14:creationId xmlns:p14="http://schemas.microsoft.com/office/powerpoint/2010/main" val="146624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6945C2-4876-4D80-AB6E-1A05DFE604BC}"/>
              </a:ext>
            </a:extLst>
          </p:cNvPr>
          <p:cNvSpPr txBox="1"/>
          <p:nvPr/>
        </p:nvSpPr>
        <p:spPr>
          <a:xfrm>
            <a:off x="1792754" y="1616326"/>
            <a:ext cx="5824083" cy="369332"/>
          </a:xfrm>
          <a:prstGeom prst="rect">
            <a:avLst/>
          </a:prstGeom>
        </p:spPr>
        <p:txBody>
          <a:bodyPr rot="0" spcFirstLastPara="0" vertOverflow="overflow" horzOverflow="overflow" vert="horz" wrap="square" lIns="91440" tIns="45720" rIns="91440" bIns="45720" numCol="1" spcCol="0" rtlCol="1" fromWordArt="0" anchor="t" anchorCtr="0" forceAA="0" compatLnSpc="1">
            <a:prstTxWarp prst="textNoShape">
              <a:avLst/>
            </a:prstTxWarp>
            <a:spAutoFit/>
          </a:bodyPr>
          <a:lstStyle/>
          <a:p>
            <a:r>
              <a:rPr lang="he-IL">
                <a:latin typeface="Segoe UI"/>
                <a:cs typeface="Calibri"/>
              </a:rPr>
              <a:t>​</a:t>
            </a:r>
            <a:endParaRPr lang="he-IL">
              <a:latin typeface="Calibri"/>
              <a:cs typeface="Calibri"/>
            </a:endParaRPr>
          </a:p>
        </p:txBody>
      </p:sp>
      <p:sp>
        <p:nvSpPr>
          <p:cNvPr id="4" name="מציין מיקום של תאריך 3">
            <a:extLst>
              <a:ext uri="{FF2B5EF4-FFF2-40B4-BE49-F238E27FC236}">
                <a16:creationId xmlns:a16="http://schemas.microsoft.com/office/drawing/2014/main" id="{6E61BDAD-84B3-49B8-88C5-81534C678751}"/>
              </a:ext>
            </a:extLst>
          </p:cNvPr>
          <p:cNvSpPr>
            <a:spLocks noGrp="1"/>
          </p:cNvSpPr>
          <p:nvPr>
            <p:ph type="dt" sz="half" idx="4294967295"/>
          </p:nvPr>
        </p:nvSpPr>
        <p:spPr>
          <a:xfrm>
            <a:off x="7371761" y="6135809"/>
            <a:ext cx="1167019" cy="369451"/>
          </a:xfrm>
        </p:spPr>
        <p:txBody>
          <a:bodyPr/>
          <a:lstStyle/>
          <a:p>
            <a:fld id="{260E7B57-B029-47BA-9420-5BAA8E6F97FB}" type="datetime8">
              <a:rPr lang="he-IL" smtClean="0"/>
              <a:t>09 מרץ 23</a:t>
            </a:fld>
            <a:endParaRPr lang="he-IL"/>
          </a:p>
        </p:txBody>
      </p:sp>
      <p:sp>
        <p:nvSpPr>
          <p:cNvPr id="3" name="מציין מיקום של כותרת תחתונה 2">
            <a:extLst>
              <a:ext uri="{FF2B5EF4-FFF2-40B4-BE49-F238E27FC236}">
                <a16:creationId xmlns:a16="http://schemas.microsoft.com/office/drawing/2014/main" id="{C290F4FE-B7BC-479C-93C6-6745DA025437}"/>
              </a:ext>
            </a:extLst>
          </p:cNvPr>
          <p:cNvSpPr>
            <a:spLocks noGrp="1"/>
          </p:cNvSpPr>
          <p:nvPr>
            <p:ph type="ftr" sz="quarter" idx="11"/>
          </p:nvPr>
        </p:nvSpPr>
        <p:spPr/>
        <p:txBody>
          <a:bodyPr/>
          <a:lstStyle/>
          <a:p>
            <a:r>
              <a:rPr lang="he-IL"/>
              <a:t>ביטול המשמעת בכנסת</a:t>
            </a:r>
          </a:p>
        </p:txBody>
      </p:sp>
      <p:sp>
        <p:nvSpPr>
          <p:cNvPr id="5" name="מציין מיקום של מספר שקופית 4">
            <a:extLst>
              <a:ext uri="{FF2B5EF4-FFF2-40B4-BE49-F238E27FC236}">
                <a16:creationId xmlns:a16="http://schemas.microsoft.com/office/drawing/2014/main" id="{C7A781BF-F022-4FD0-87CF-35C92B0A49D2}"/>
              </a:ext>
            </a:extLst>
          </p:cNvPr>
          <p:cNvSpPr>
            <a:spLocks noGrp="1"/>
          </p:cNvSpPr>
          <p:nvPr>
            <p:ph type="sldNum" sz="quarter" idx="12"/>
          </p:nvPr>
        </p:nvSpPr>
        <p:spPr/>
        <p:txBody>
          <a:bodyPr/>
          <a:lstStyle/>
          <a:p>
            <a:fld id="{199E282D-D310-42D8-B8FF-78ED45A44D81}" type="slidenum">
              <a:rPr lang="he-IL" smtClean="0"/>
              <a:t>9</a:t>
            </a:fld>
            <a:endParaRPr lang="he-IL"/>
          </a:p>
        </p:txBody>
      </p:sp>
      <p:sp>
        <p:nvSpPr>
          <p:cNvPr id="6" name="TextBox 5">
            <a:extLst>
              <a:ext uri="{FF2B5EF4-FFF2-40B4-BE49-F238E27FC236}">
                <a16:creationId xmlns:a16="http://schemas.microsoft.com/office/drawing/2014/main" id="{A2CBA44B-D386-4D06-80BD-6FD3D01D49E6}"/>
              </a:ext>
            </a:extLst>
          </p:cNvPr>
          <p:cNvSpPr txBox="1"/>
          <p:nvPr/>
        </p:nvSpPr>
        <p:spPr>
          <a:xfrm>
            <a:off x="1657351" y="1711607"/>
            <a:ext cx="6746240" cy="4647426"/>
          </a:xfrm>
          <a:prstGeom prst="rect">
            <a:avLst/>
          </a:prstGeom>
          <a:noFill/>
        </p:spPr>
        <p:txBody>
          <a:bodyPr wrap="square" rtlCol="1">
            <a:spAutoFit/>
          </a:bodyPr>
          <a:lstStyle/>
          <a:p>
            <a:r>
              <a:rPr lang="he-IL" sz="2000">
                <a:latin typeface="Times New Roman" panose="02020603050405020304" pitchFamily="18" charset="0"/>
                <a:cs typeface="Times New Roman" panose="02020603050405020304" pitchFamily="18" charset="0"/>
              </a:rPr>
              <a:t>מלשכתו של </a:t>
            </a:r>
            <a:r>
              <a:rPr lang="he-IL" sz="2000" err="1">
                <a:latin typeface="Times New Roman" panose="02020603050405020304" pitchFamily="18" charset="0"/>
                <a:cs typeface="Times New Roman" panose="02020603050405020304" pitchFamily="18" charset="0"/>
              </a:rPr>
              <a:t>אמסלם</a:t>
            </a:r>
            <a:r>
              <a:rPr lang="he-IL" sz="2000">
                <a:latin typeface="Times New Roman" panose="02020603050405020304" pitchFamily="18" charset="0"/>
                <a:cs typeface="Times New Roman" panose="02020603050405020304" pitchFamily="18" charset="0"/>
              </a:rPr>
              <a:t> (יו"ר הקואליציה, ב.ג.) נמסר ביום חמישי כי </a:t>
            </a:r>
          </a:p>
          <a:p>
            <a:r>
              <a:rPr lang="he-IL" sz="2000">
                <a:latin typeface="Times New Roman" panose="02020603050405020304" pitchFamily="18" charset="0"/>
                <a:cs typeface="Times New Roman" panose="02020603050405020304" pitchFamily="18" charset="0"/>
              </a:rPr>
              <a:t>"מדובר בח"כית שבאופן </a:t>
            </a:r>
            <a:r>
              <a:rPr lang="he-IL" sz="2000" err="1">
                <a:latin typeface="Times New Roman" panose="02020603050405020304" pitchFamily="18" charset="0"/>
                <a:cs typeface="Times New Roman" panose="02020603050405020304" pitchFamily="18" charset="0"/>
              </a:rPr>
              <a:t>סיסטמטי</a:t>
            </a:r>
            <a:r>
              <a:rPr lang="he-IL" sz="2000">
                <a:latin typeface="Times New Roman" panose="02020603050405020304" pitchFamily="18" charset="0"/>
                <a:cs typeface="Times New Roman" panose="02020603050405020304" pitchFamily="18" charset="0"/>
              </a:rPr>
              <a:t> מצביעה נגד הנושאים החשובים של הקואליציה — </a:t>
            </a:r>
            <a:r>
              <a:rPr lang="he-IL" sz="2000">
                <a:highlight>
                  <a:srgbClr val="FFFF00"/>
                </a:highlight>
                <a:latin typeface="Times New Roman" panose="02020603050405020304" pitchFamily="18" charset="0"/>
                <a:cs typeface="Times New Roman" panose="02020603050405020304" pitchFamily="18" charset="0"/>
              </a:rPr>
              <a:t>ח"כית עם אג'נדה משל עצמה</a:t>
            </a:r>
            <a:r>
              <a:rPr lang="he-IL" sz="2000">
                <a:latin typeface="Times New Roman" panose="02020603050405020304" pitchFamily="18" charset="0"/>
                <a:cs typeface="Times New Roman" panose="02020603050405020304" pitchFamily="18" charset="0"/>
              </a:rPr>
              <a:t> שרוצה לייצג </a:t>
            </a:r>
            <a:r>
              <a:rPr lang="he-IL" sz="2000" err="1">
                <a:latin typeface="Times New Roman" panose="02020603050405020304" pitchFamily="18" charset="0"/>
                <a:cs typeface="Times New Roman" panose="02020603050405020304" pitchFamily="18" charset="0"/>
              </a:rPr>
              <a:t>אג'נדות</a:t>
            </a:r>
            <a:r>
              <a:rPr lang="he-IL" sz="2000">
                <a:latin typeface="Times New Roman" panose="02020603050405020304" pitchFamily="18" charset="0"/>
                <a:cs typeface="Times New Roman" panose="02020603050405020304" pitchFamily="18" charset="0"/>
              </a:rPr>
              <a:t> קיצוניות בליכוד. היא צריכה לזכור שהיא נבחרה בתנועת הליכוד. לא ייתכן שבכל פעם בה אנו ניצבים מול הצבעות קריטיות — נובך על ידה. בפעם שעברה זה היה בחוק המרכולים (בינואר האחרון התנגדה השכל בהצבעה על </a:t>
            </a:r>
            <a:r>
              <a:rPr lang="he-IL" sz="200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חוק המרכולים </a:t>
            </a:r>
            <a:r>
              <a:rPr lang="he-IL" sz="2000">
                <a:latin typeface="Times New Roman" panose="02020603050405020304" pitchFamily="18" charset="0"/>
                <a:cs typeface="Times New Roman" panose="02020603050405020304" pitchFamily="18" charset="0"/>
              </a:rPr>
              <a:t>המאפשר לשר הפנים לסגור עסקים הפועלים בשבת) והיא ממשיכה בכך. </a:t>
            </a:r>
          </a:p>
          <a:p>
            <a:r>
              <a:rPr lang="he-IL" sz="2000">
                <a:highlight>
                  <a:srgbClr val="FFFF00"/>
                </a:highlight>
                <a:latin typeface="Times New Roman" panose="02020603050405020304" pitchFamily="18" charset="0"/>
                <a:cs typeface="Times New Roman" panose="02020603050405020304" pitchFamily="18" charset="0"/>
              </a:rPr>
              <a:t>לפעמים </a:t>
            </a:r>
            <a:r>
              <a:rPr lang="he-IL" sz="2000" err="1">
                <a:highlight>
                  <a:srgbClr val="FFFF00"/>
                </a:highlight>
                <a:latin typeface="Times New Roman" panose="02020603050405020304" pitchFamily="18" charset="0"/>
                <a:cs typeface="Times New Roman" panose="02020603050405020304" pitchFamily="18" charset="0"/>
              </a:rPr>
              <a:t>בקואיליציה</a:t>
            </a:r>
            <a:r>
              <a:rPr lang="he-IL" sz="2000">
                <a:highlight>
                  <a:srgbClr val="FFFF00"/>
                </a:highlight>
                <a:latin typeface="Times New Roman" panose="02020603050405020304" pitchFamily="18" charset="0"/>
                <a:cs typeface="Times New Roman" panose="02020603050405020304" pitchFamily="18" charset="0"/>
              </a:rPr>
              <a:t> מצביעים גם בעד דברים שלא מאמינים בהם. זה שם המשחק. מי שלא מבין זאת, שלא ייכנס לפוליטיקה. יש התחייבויות שלנו לחברות הקואליציוניות שלנו. זה ההסכם הקואליציוני וכולם מבינים את זה, למעט השכל. אין לנו בעיה עם החוק שלה.</a:t>
            </a:r>
            <a:r>
              <a:rPr lang="he-IL" sz="2000">
                <a:latin typeface="Times New Roman" panose="02020603050405020304" pitchFamily="18" charset="0"/>
                <a:cs typeface="Times New Roman" panose="02020603050405020304" pitchFamily="18" charset="0"/>
              </a:rPr>
              <a:t> אם מישהו מהח"כים האחרים בליכוד רוצה — שייקח את החוק ויעביר אותו תחת שמו".</a:t>
            </a:r>
          </a:p>
          <a:p>
            <a:endParaRPr lang="he-IL"/>
          </a:p>
          <a:p>
            <a:pPr algn="l" rtl="0"/>
            <a:r>
              <a:rPr lang="en-US" sz="1600">
                <a:latin typeface="Times New Roman" panose="02020603050405020304" pitchFamily="18" charset="0"/>
                <a:cs typeface="Times New Roman" panose="02020603050405020304" pitchFamily="18" charset="0"/>
              </a:rPr>
              <a:t>https://www.themarker.com/news/politics/.premium-1.6616458</a:t>
            </a:r>
            <a:endParaRPr lang="he-IL" sz="160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E4E295D7-B8D3-4E7B-A718-31365C8B8A7F}"/>
              </a:ext>
            </a:extLst>
          </p:cNvPr>
          <p:cNvSpPr txBox="1"/>
          <p:nvPr/>
        </p:nvSpPr>
        <p:spPr>
          <a:xfrm flipH="1">
            <a:off x="1657351" y="711200"/>
            <a:ext cx="6746240" cy="892552"/>
          </a:xfrm>
          <a:prstGeom prst="rect">
            <a:avLst/>
          </a:prstGeom>
          <a:noFill/>
        </p:spPr>
        <p:txBody>
          <a:bodyPr wrap="square" rtlCol="1">
            <a:spAutoFit/>
          </a:bodyPr>
          <a:lstStyle/>
          <a:p>
            <a:pPr algn="ctr"/>
            <a:r>
              <a:rPr lang="he-IL" sz="2400" b="1" u="sng">
                <a:latin typeface="Times New Roman" panose="02020603050405020304" pitchFamily="18" charset="0"/>
                <a:cs typeface="Times New Roman" panose="02020603050405020304" pitchFamily="18" charset="0"/>
              </a:rPr>
              <a:t>דוגמא שניה להשפעת המשמעת</a:t>
            </a:r>
          </a:p>
          <a:p>
            <a:pPr algn="ctr"/>
            <a:r>
              <a:rPr lang="he-IL" sz="1400">
                <a:latin typeface="Times New Roman" panose="02020603050405020304" pitchFamily="18" charset="0"/>
                <a:cs typeface="Times New Roman" panose="02020603050405020304" pitchFamily="18" charset="0"/>
              </a:rPr>
              <a:t>פורסם 4/11/18</a:t>
            </a:r>
          </a:p>
          <a:p>
            <a:pPr algn="ctr"/>
            <a:endParaRPr lang="he-IL" sz="1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0151113"/>
      </p:ext>
    </p:extLst>
  </p:cSld>
  <p:clrMapOvr>
    <a:masterClrMapping/>
  </p:clrMapOvr>
</p:sld>
</file>

<file path=ppt/theme/theme1.xml><?xml version="1.0" encoding="utf-8"?>
<a:theme xmlns:a="http://schemas.openxmlformats.org/drawingml/2006/main" name="1_עיצוב מותאם אישית">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עיצוב מותאם אישית">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עשן מתפתל">
  <a:themeElements>
    <a:clrScheme name="עשן מתפתל">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עשן מתפתל">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עשן מתפתל">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4.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1791</TotalTime>
  <Words>2688</Words>
  <Application>Microsoft Office PowerPoint</Application>
  <PresentationFormat>‫הצגה על המסך (4:3)</PresentationFormat>
  <Paragraphs>303</Paragraphs>
  <Slides>26</Slides>
  <Notes>1</Notes>
  <HiddenSlides>0</HiddenSlides>
  <MMClips>0</MMClips>
  <ScaleCrop>false</ScaleCrop>
  <HeadingPairs>
    <vt:vector size="6" baseType="variant">
      <vt:variant>
        <vt:lpstr>גופנים בשימוש</vt:lpstr>
      </vt:variant>
      <vt:variant>
        <vt:i4>9</vt:i4>
      </vt:variant>
      <vt:variant>
        <vt:lpstr>ערכת נושא</vt:lpstr>
      </vt:variant>
      <vt:variant>
        <vt:i4>3</vt:i4>
      </vt:variant>
      <vt:variant>
        <vt:lpstr>כותרות שקופיות</vt:lpstr>
      </vt:variant>
      <vt:variant>
        <vt:i4>26</vt:i4>
      </vt:variant>
    </vt:vector>
  </HeadingPairs>
  <TitlesOfParts>
    <vt:vector size="38" baseType="lpstr">
      <vt:lpstr>Arial</vt:lpstr>
      <vt:lpstr>Bookman Old Style</vt:lpstr>
      <vt:lpstr>Calibri</vt:lpstr>
      <vt:lpstr>Calibri Light</vt:lpstr>
      <vt:lpstr>Century Gothic</vt:lpstr>
      <vt:lpstr>David</vt:lpstr>
      <vt:lpstr>Segoe UI</vt:lpstr>
      <vt:lpstr>Times New Roman</vt:lpstr>
      <vt:lpstr>Wingdings 3</vt:lpstr>
      <vt:lpstr>1_עיצוב מותאם אישית</vt:lpstr>
      <vt:lpstr>עיצוב מותאם אישית</vt:lpstr>
      <vt:lpstr>עשן מתפתל</vt:lpstr>
      <vt:lpstr>                                                                ביטול המשמעת הסיעתית, הקואליציונית והאופוזיציונית בכנסת</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הפתרון לכשל הדמוקרטי הוא שמירת החסינות של חברי הכנסת</vt:lpstr>
      <vt:lpstr>מצגת של PowerPoint‏</vt:lpstr>
      <vt:lpstr>חיוניות החסינות ומהותה לדעת בג"ץ בג"ץ ח"כ מיעארי נגד יו"ר הכנסת, 620/85 </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בי</dc:title>
  <dc:creator>בני גולדברג</dc:creator>
  <cp:lastModifiedBy>בני גולדברג</cp:lastModifiedBy>
  <cp:revision>5</cp:revision>
  <cp:lastPrinted>2019-04-09T07:25:36Z</cp:lastPrinted>
  <dcterms:created xsi:type="dcterms:W3CDTF">2012-09-06T21:35:36Z</dcterms:created>
  <dcterms:modified xsi:type="dcterms:W3CDTF">2023-03-09T12:14:14Z</dcterms:modified>
</cp:coreProperties>
</file>